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69" r:id="rId2"/>
    <p:sldId id="267" r:id="rId3"/>
    <p:sldId id="257" r:id="rId4"/>
    <p:sldId id="272" r:id="rId5"/>
    <p:sldId id="273" r:id="rId6"/>
    <p:sldId id="259" r:id="rId7"/>
    <p:sldId id="260" r:id="rId8"/>
    <p:sldId id="261" r:id="rId9"/>
    <p:sldId id="268" r:id="rId10"/>
    <p:sldId id="262" r:id="rId11"/>
    <p:sldId id="263" r:id="rId12"/>
    <p:sldId id="264" r:id="rId13"/>
    <p:sldId id="274" r:id="rId14"/>
    <p:sldId id="275" r:id="rId15"/>
    <p:sldId id="276"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6" d="100"/>
          <a:sy n="66" d="100"/>
        </p:scale>
        <p:origin x="37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presProps" Target="presProps.xml" /><Relationship Id="rId3" Type="http://schemas.openxmlformats.org/officeDocument/2006/relationships/slide" Target="slides/slide2.xml" /><Relationship Id="rId21" Type="http://schemas.openxmlformats.org/officeDocument/2006/relationships/tableStyles" Target="tableStyle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notesMaster" Target="notesMasters/notesMaster1.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10" Type="http://schemas.openxmlformats.org/officeDocument/2006/relationships/slide" Target="slides/slide9.xml" /><Relationship Id="rId19"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microsoft.com/office/2016/11/relationships/changesInfo" Target="changesInfos/changesInfo1.xml" /></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aire Rebecca" userId="2b0024466cfb26eb" providerId="LiveId" clId="{3DB21891-CB79-420C-AFEC-484372AF9992}"/>
    <pc:docChg chg="modSld">
      <pc:chgData name="Claire Rebecca" userId="2b0024466cfb26eb" providerId="LiveId" clId="{3DB21891-CB79-420C-AFEC-484372AF9992}" dt="2024-07-30T14:46:23.467" v="0" actId="20577"/>
      <pc:docMkLst>
        <pc:docMk/>
      </pc:docMkLst>
      <pc:sldChg chg="modSp mod">
        <pc:chgData name="Claire Rebecca" userId="2b0024466cfb26eb" providerId="LiveId" clId="{3DB21891-CB79-420C-AFEC-484372AF9992}" dt="2024-07-30T14:46:23.467" v="0" actId="20577"/>
        <pc:sldMkLst>
          <pc:docMk/>
          <pc:sldMk cId="2400306848" sldId="269"/>
        </pc:sldMkLst>
        <pc:spChg chg="mod">
          <ac:chgData name="Claire Rebecca" userId="2b0024466cfb26eb" providerId="LiveId" clId="{3DB21891-CB79-420C-AFEC-484372AF9992}" dt="2024-07-30T14:46:23.467" v="0" actId="20577"/>
          <ac:spMkLst>
            <pc:docMk/>
            <pc:sldMk cId="2400306848" sldId="269"/>
            <ac:spMk id="6"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76905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31862575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42851182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9225837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239441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529641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1744686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3215425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438534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 /><Relationship Id="rId1"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 Id="rId4" Type="http://schemas.openxmlformats.org/officeDocument/2006/relationships/image" Target="../media/image2.png" /></Relationships>
</file>

<file path=ppt/slides/_rels/slide10.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0.xml" /><Relationship Id="rId1" Type="http://schemas.openxmlformats.org/officeDocument/2006/relationships/slideLayout" Target="../slideLayouts/slideLayout1.xml" /><Relationship Id="rId6" Type="http://schemas.openxmlformats.org/officeDocument/2006/relationships/image" Target="../media/image13.png" /><Relationship Id="rId5" Type="http://schemas.openxmlformats.org/officeDocument/2006/relationships/image" Target="../media/image12.png" /><Relationship Id="rId4" Type="http://schemas.openxmlformats.org/officeDocument/2006/relationships/image" Target="../media/image11.png" /></Relationships>
</file>

<file path=ppt/slides/_rels/slide1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1.xml" /><Relationship Id="rId1" Type="http://schemas.openxmlformats.org/officeDocument/2006/relationships/slideLayout" Target="../slideLayouts/slideLayout1.xml" /><Relationship Id="rId4" Type="http://schemas.openxmlformats.org/officeDocument/2006/relationships/image" Target="../media/image7.png" /></Relationships>
</file>

<file path=ppt/slides/_rels/slide12.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2.xml" /><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3.xml" /><Relationship Id="rId1" Type="http://schemas.openxmlformats.org/officeDocument/2006/relationships/slideLayout" Target="../slideLayouts/slideLayout1.xml" /><Relationship Id="rId6" Type="http://schemas.openxmlformats.org/officeDocument/2006/relationships/image" Target="../media/image14.emf" /><Relationship Id="rId5" Type="http://schemas.openxmlformats.org/officeDocument/2006/relationships/oleObject" Target="../embeddings/oleObject1.bin" /><Relationship Id="rId4" Type="http://schemas.openxmlformats.org/officeDocument/2006/relationships/image" Target="../media/image7.png" /></Relationships>
</file>

<file path=ppt/slides/_rels/slide1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4.xml" /><Relationship Id="rId1" Type="http://schemas.openxmlformats.org/officeDocument/2006/relationships/slideLayout" Target="../slideLayouts/slideLayout1.xml" /><Relationship Id="rId6" Type="http://schemas.openxmlformats.org/officeDocument/2006/relationships/image" Target="../media/image15.emf" /><Relationship Id="rId5" Type="http://schemas.openxmlformats.org/officeDocument/2006/relationships/oleObject" Target="../embeddings/oleObject2.bin" /><Relationship Id="rId4" Type="http://schemas.openxmlformats.org/officeDocument/2006/relationships/image" Target="../media/image7.png" /></Relationships>
</file>

<file path=ppt/slides/_rels/slide1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5.xml" /><Relationship Id="rId1" Type="http://schemas.openxmlformats.org/officeDocument/2006/relationships/slideLayout" Target="../slideLayouts/slideLayout1.xml" /><Relationship Id="rId4" Type="http://schemas.openxmlformats.org/officeDocument/2006/relationships/image" Target="../media/image7.png" /></Relationships>
</file>

<file path=ppt/slides/_rels/slide2.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2.xml" /><Relationship Id="rId1" Type="http://schemas.openxmlformats.org/officeDocument/2006/relationships/slideLayout" Target="../slideLayouts/slideLayout1.xml" /><Relationship Id="rId4" Type="http://schemas.openxmlformats.org/officeDocument/2006/relationships/image" Target="../media/image2.png" /></Relationships>
</file>

<file path=ppt/slides/_rels/slide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3.xml" /><Relationship Id="rId1" Type="http://schemas.openxmlformats.org/officeDocument/2006/relationships/slideLayout" Target="../slideLayouts/slideLayout1.xml" /><Relationship Id="rId4" Type="http://schemas.openxmlformats.org/officeDocument/2006/relationships/image" Target="../media/image3.png"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6.xml" /><Relationship Id="rId1" Type="http://schemas.openxmlformats.org/officeDocument/2006/relationships/slideLayout" Target="../slideLayouts/slideLayout1.xml" /><Relationship Id="rId4" Type="http://schemas.openxmlformats.org/officeDocument/2006/relationships/image" Target="../media/image4.png" /></Relationships>
</file>

<file path=ppt/slides/_rels/slide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7.xml" /><Relationship Id="rId1" Type="http://schemas.openxmlformats.org/officeDocument/2006/relationships/slideLayout" Target="../slideLayouts/slideLayout1.xml" /><Relationship Id="rId4" Type="http://schemas.openxmlformats.org/officeDocument/2006/relationships/image" Target="../media/image5.png" /></Relationships>
</file>

<file path=ppt/slides/_rels/slide8.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8.xml" /><Relationship Id="rId1" Type="http://schemas.openxmlformats.org/officeDocument/2006/relationships/slideLayout" Target="../slideLayouts/slideLayout1.xml" /><Relationship Id="rId4" Type="http://schemas.openxmlformats.org/officeDocument/2006/relationships/image" Target="../media/image6.png" /></Relationships>
</file>

<file path=ppt/slides/_rels/slide9.xml.rels><?xml version="1.0" encoding="UTF-8" standalone="yes"?>
<Relationships xmlns="http://schemas.openxmlformats.org/package/2006/relationships"><Relationship Id="rId3" Type="http://schemas.openxmlformats.org/officeDocument/2006/relationships/image" Target="../media/image1.png" /><Relationship Id="rId7" Type="http://schemas.openxmlformats.org/officeDocument/2006/relationships/image" Target="../media/image10.png" /><Relationship Id="rId2" Type="http://schemas.openxmlformats.org/officeDocument/2006/relationships/notesSlide" Target="../notesSlides/notesSlide9.xml" /><Relationship Id="rId1" Type="http://schemas.openxmlformats.org/officeDocument/2006/relationships/slideLayout" Target="../slideLayouts/slideLayout1.xml" /><Relationship Id="rId6" Type="http://schemas.openxmlformats.org/officeDocument/2006/relationships/image" Target="../media/image9.png" /><Relationship Id="rId5" Type="http://schemas.openxmlformats.org/officeDocument/2006/relationships/image" Target="../media/image8.png" /><Relationship Id="rId4" Type="http://schemas.openxmlformats.org/officeDocument/2006/relationships/image" Target="../media/image7.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592574"/>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81023"/>
            <a:ext cx="14630400" cy="2025570"/>
          </a:xfrm>
          <a:prstGeom prst="rect">
            <a:avLst/>
          </a:prstGeom>
        </p:spPr>
      </p:pic>
      <p:sp>
        <p:nvSpPr>
          <p:cNvPr id="5" name="Text 1"/>
          <p:cNvSpPr/>
          <p:nvPr/>
        </p:nvSpPr>
        <p:spPr>
          <a:xfrm>
            <a:off x="864037" y="4494371"/>
            <a:ext cx="7690604" cy="771525"/>
          </a:xfrm>
          <a:prstGeom prst="rect">
            <a:avLst/>
          </a:prstGeom>
          <a:noFill/>
          <a:ln/>
        </p:spPr>
        <p:txBody>
          <a:bodyPr wrap="none" rtlCol="0" anchor="t"/>
          <a:lstStyle/>
          <a:p>
            <a:pPr marL="0" indent="0">
              <a:lnSpc>
                <a:spcPts val="6075"/>
              </a:lnSpc>
              <a:buNone/>
            </a:pPr>
            <a:endParaRPr lang="en-US" sz="4860" dirty="0"/>
          </a:p>
        </p:txBody>
      </p:sp>
      <p:sp>
        <p:nvSpPr>
          <p:cNvPr id="6" name="Text 2"/>
          <p:cNvSpPr/>
          <p:nvPr/>
        </p:nvSpPr>
        <p:spPr>
          <a:xfrm>
            <a:off x="864037" y="5135880"/>
            <a:ext cx="13250312" cy="1350557"/>
          </a:xfrm>
          <a:prstGeom prst="rect">
            <a:avLst/>
          </a:prstGeom>
          <a:noFill/>
          <a:ln/>
        </p:spPr>
        <p:txBody>
          <a:bodyPr wrap="square" rtlCol="0" anchor="t"/>
          <a:lstStyle/>
          <a:p>
            <a:r>
              <a:rPr lang="en-US" sz="3600" b="1" dirty="0">
                <a:solidFill>
                  <a:srgbClr val="FF0000"/>
                </a:solidFill>
                <a:latin typeface="Arial" pitchFamily="34" charset="0"/>
                <a:cs typeface="Arial" pitchFamily="34" charset="0"/>
              </a:rPr>
              <a:t>Presented By:</a:t>
            </a:r>
          </a:p>
          <a:p>
            <a:endParaRPr lang="en-US" sz="2800" b="1" dirty="0">
              <a:solidFill>
                <a:schemeClr val="bg1"/>
              </a:solidFill>
              <a:latin typeface="Arial" pitchFamily="34" charset="0"/>
              <a:cs typeface="Arial" pitchFamily="34" charset="0"/>
            </a:endParaRPr>
          </a:p>
          <a:p>
            <a:r>
              <a:rPr lang="en-US" sz="2800" b="1" dirty="0">
                <a:solidFill>
                  <a:schemeClr val="bg1"/>
                </a:solidFill>
                <a:latin typeface="Arial"/>
                <a:cs typeface="Arial"/>
              </a:rPr>
              <a:t>1.Ashlin Divya  A– Ponjesly College of Engineering – Computer Science </a:t>
            </a:r>
          </a:p>
          <a:p>
            <a:pPr marL="0" indent="0">
              <a:lnSpc>
                <a:spcPts val="3110"/>
              </a:lnSpc>
              <a:buNone/>
            </a:pPr>
            <a:endParaRPr lang="en-US" sz="2800" dirty="0">
              <a:solidFill>
                <a:schemeClr val="bg1"/>
              </a:solidFill>
            </a:endParaRPr>
          </a:p>
        </p:txBody>
      </p:sp>
      <p:sp>
        <p:nvSpPr>
          <p:cNvPr id="8" name="TextBox 7">
            <a:extLst>
              <a:ext uri="{FF2B5EF4-FFF2-40B4-BE49-F238E27FC236}">
                <a16:creationId xmlns:a16="http://schemas.microsoft.com/office/drawing/2014/main" id="{F9820426-1414-19D5-8605-574EAB03E38D}"/>
              </a:ext>
            </a:extLst>
          </p:cNvPr>
          <p:cNvSpPr txBox="1"/>
          <p:nvPr/>
        </p:nvSpPr>
        <p:spPr>
          <a:xfrm>
            <a:off x="515169" y="741933"/>
            <a:ext cx="12726648" cy="584775"/>
          </a:xfrm>
          <a:prstGeom prst="rect">
            <a:avLst/>
          </a:prstGeom>
          <a:noFill/>
        </p:spPr>
        <p:txBody>
          <a:bodyPr wrap="square" lIns="91440" tIns="45720" rIns="91440" bIns="45720" rtlCol="0" anchor="t">
            <a:spAutoFit/>
          </a:bodyPr>
          <a:lstStyle/>
          <a:p>
            <a:pPr algn="ctr"/>
            <a:r>
              <a:rPr lang="en-US" sz="3200" b="1" dirty="0">
                <a:solidFill>
                  <a:schemeClr val="bg1"/>
                </a:solidFill>
                <a:latin typeface="Arial"/>
                <a:cs typeface="Arial"/>
              </a:rPr>
              <a:t>CAPSTONE PROJECT</a:t>
            </a:r>
          </a:p>
        </p:txBody>
      </p:sp>
      <p:sp>
        <p:nvSpPr>
          <p:cNvPr id="9" name="Title 1">
            <a:extLst>
              <a:ext uri="{FF2B5EF4-FFF2-40B4-BE49-F238E27FC236}">
                <a16:creationId xmlns:a16="http://schemas.microsoft.com/office/drawing/2014/main" id="{50844298-E03C-DC84-F2C3-95186568A17F}"/>
              </a:ext>
            </a:extLst>
          </p:cNvPr>
          <p:cNvSpPr txBox="1">
            <a:spLocks/>
          </p:cNvSpPr>
          <p:nvPr/>
        </p:nvSpPr>
        <p:spPr>
          <a:xfrm>
            <a:off x="1257508" y="2366261"/>
            <a:ext cx="11819864" cy="977778"/>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indent="0">
              <a:lnSpc>
                <a:spcPts val="8384"/>
              </a:lnSpc>
              <a:buNone/>
            </a:pPr>
            <a:r>
              <a:rPr lang="en-US" sz="4400" b="1" dirty="0">
                <a:solidFill>
                  <a:schemeClr val="bg1"/>
                </a:solidFill>
                <a:latin typeface="Roboto" pitchFamily="34" charset="0"/>
                <a:ea typeface="Roboto" pitchFamily="34" charset="-122"/>
                <a:cs typeface="Roboto" pitchFamily="34" charset="-120"/>
              </a:rPr>
              <a:t>Cancer Cell Classification Using Scikit-learn</a:t>
            </a:r>
            <a:endParaRPr lang="en-US" sz="4400" b="1" dirty="0">
              <a:solidFill>
                <a:schemeClr val="bg1"/>
              </a:solidFill>
            </a:endParaRPr>
          </a:p>
        </p:txBody>
      </p:sp>
    </p:spTree>
    <p:extLst>
      <p:ext uri="{BB962C8B-B14F-4D97-AF65-F5344CB8AC3E}">
        <p14:creationId xmlns:p14="http://schemas.microsoft.com/office/powerpoint/2010/main" val="24003068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1331238"/>
            <a:ext cx="6172200" cy="771525"/>
          </a:xfrm>
          <a:prstGeom prst="rect">
            <a:avLst/>
          </a:prstGeom>
          <a:noFill/>
          <a:ln/>
        </p:spPr>
        <p:txBody>
          <a:bodyPr wrap="none" rtlCol="0" anchor="t"/>
          <a:lstStyle/>
          <a:p>
            <a:pPr marL="0" indent="0">
              <a:lnSpc>
                <a:spcPts val="6075"/>
              </a:lnSpc>
              <a:buNone/>
            </a:pPr>
            <a:r>
              <a:rPr lang="en-US" sz="4860" b="1" dirty="0">
                <a:solidFill>
                  <a:schemeClr val="bg1"/>
                </a:solidFill>
                <a:latin typeface="Roboto" pitchFamily="34" charset="0"/>
                <a:ea typeface="Roboto" pitchFamily="34" charset="-122"/>
                <a:cs typeface="Roboto" pitchFamily="34" charset="-120"/>
              </a:rPr>
              <a:t>Conclusion</a:t>
            </a:r>
            <a:endParaRPr lang="en-US" sz="4860" b="1" dirty="0">
              <a:solidFill>
                <a:schemeClr val="bg1"/>
              </a:solidFill>
            </a:endParaRPr>
          </a:p>
        </p:txBody>
      </p:sp>
      <p:pic>
        <p:nvPicPr>
          <p:cNvPr id="6" name="Image 2" descr="preencoded.png"/>
          <p:cNvPicPr>
            <a:picLocks noChangeAspect="1"/>
          </p:cNvPicPr>
          <p:nvPr/>
        </p:nvPicPr>
        <p:blipFill>
          <a:blip r:embed="rId5"/>
          <a:stretch>
            <a:fillRect/>
          </a:stretch>
        </p:blipFill>
        <p:spPr>
          <a:xfrm>
            <a:off x="6350437" y="2473047"/>
            <a:ext cx="1234440" cy="2212657"/>
          </a:xfrm>
          <a:prstGeom prst="rect">
            <a:avLst/>
          </a:prstGeom>
        </p:spPr>
      </p:pic>
      <p:sp>
        <p:nvSpPr>
          <p:cNvPr id="7" name="Text 2"/>
          <p:cNvSpPr/>
          <p:nvPr/>
        </p:nvSpPr>
        <p:spPr>
          <a:xfrm>
            <a:off x="7955161" y="2719864"/>
            <a:ext cx="3086100" cy="385763"/>
          </a:xfrm>
          <a:prstGeom prst="rect">
            <a:avLst/>
          </a:prstGeom>
          <a:noFill/>
          <a:ln/>
        </p:spPr>
        <p:txBody>
          <a:bodyPr wrap="none" rtlCol="0" anchor="t"/>
          <a:lstStyle/>
          <a:p>
            <a:pPr marL="0" indent="0" algn="l">
              <a:lnSpc>
                <a:spcPts val="3038"/>
              </a:lnSpc>
              <a:buNone/>
            </a:pPr>
            <a:r>
              <a:rPr lang="en-US" sz="2430" b="1" dirty="0">
                <a:solidFill>
                  <a:schemeClr val="bg1"/>
                </a:solidFill>
                <a:latin typeface="Roboto" pitchFamily="34" charset="0"/>
                <a:ea typeface="Roboto" pitchFamily="34" charset="-122"/>
                <a:cs typeface="Roboto" pitchFamily="34" charset="-120"/>
              </a:rPr>
              <a:t>Summary</a:t>
            </a:r>
            <a:endParaRPr lang="en-US" sz="2430" b="1" dirty="0">
              <a:solidFill>
                <a:schemeClr val="bg1"/>
              </a:solidFill>
            </a:endParaRPr>
          </a:p>
        </p:txBody>
      </p:sp>
      <p:sp>
        <p:nvSpPr>
          <p:cNvPr id="8" name="Text 3"/>
          <p:cNvSpPr/>
          <p:nvPr/>
        </p:nvSpPr>
        <p:spPr>
          <a:xfrm>
            <a:off x="7955161" y="3253740"/>
            <a:ext cx="5811203" cy="1185148"/>
          </a:xfrm>
          <a:prstGeom prst="rect">
            <a:avLst/>
          </a:prstGeom>
          <a:noFill/>
          <a:ln/>
        </p:spPr>
        <p:txBody>
          <a:bodyPr wrap="square" rtlCol="0" anchor="t"/>
          <a:lstStyle/>
          <a:p>
            <a:pPr marL="0" indent="0" algn="l">
              <a:lnSpc>
                <a:spcPts val="3110"/>
              </a:lnSpc>
              <a:buNone/>
            </a:pPr>
            <a:r>
              <a:rPr lang="en-US" sz="1944" b="1" dirty="0">
                <a:solidFill>
                  <a:schemeClr val="bg1"/>
                </a:solidFill>
                <a:latin typeface="Roboto" pitchFamily="34" charset="0"/>
                <a:ea typeface="Roboto" pitchFamily="34" charset="-122"/>
                <a:cs typeface="Roboto" pitchFamily="34" charset="-120"/>
              </a:rPr>
              <a:t>The machine learning models successfully classified cancer cells with high accuracy, demonstrating the potential for automated diagnostic tools.</a:t>
            </a:r>
            <a:endParaRPr lang="en-US" sz="1944" b="1" dirty="0">
              <a:solidFill>
                <a:schemeClr val="bg1"/>
              </a:solidFill>
            </a:endParaRPr>
          </a:p>
        </p:txBody>
      </p:sp>
      <p:pic>
        <p:nvPicPr>
          <p:cNvPr id="9" name="Image 3" descr="preencoded.png"/>
          <p:cNvPicPr>
            <a:picLocks noChangeAspect="1"/>
          </p:cNvPicPr>
          <p:nvPr/>
        </p:nvPicPr>
        <p:blipFill>
          <a:blip r:embed="rId6"/>
          <a:stretch>
            <a:fillRect/>
          </a:stretch>
        </p:blipFill>
        <p:spPr>
          <a:xfrm>
            <a:off x="6350437" y="4685705"/>
            <a:ext cx="1234440" cy="2212657"/>
          </a:xfrm>
          <a:prstGeom prst="rect">
            <a:avLst/>
          </a:prstGeom>
        </p:spPr>
      </p:pic>
      <p:sp>
        <p:nvSpPr>
          <p:cNvPr id="10" name="Text 4"/>
          <p:cNvSpPr/>
          <p:nvPr/>
        </p:nvSpPr>
        <p:spPr>
          <a:xfrm>
            <a:off x="7955161" y="4932521"/>
            <a:ext cx="3086100" cy="385763"/>
          </a:xfrm>
          <a:prstGeom prst="rect">
            <a:avLst/>
          </a:prstGeom>
          <a:noFill/>
          <a:ln/>
        </p:spPr>
        <p:txBody>
          <a:bodyPr wrap="none" rtlCol="0" anchor="t"/>
          <a:lstStyle/>
          <a:p>
            <a:pPr marL="0" indent="0" algn="l">
              <a:lnSpc>
                <a:spcPts val="3038"/>
              </a:lnSpc>
              <a:buNone/>
            </a:pPr>
            <a:r>
              <a:rPr lang="en-US" sz="2430" b="1" dirty="0">
                <a:solidFill>
                  <a:schemeClr val="bg1"/>
                </a:solidFill>
                <a:latin typeface="Roboto" pitchFamily="34" charset="0"/>
                <a:ea typeface="Roboto" pitchFamily="34" charset="-122"/>
                <a:cs typeface="Roboto" pitchFamily="34" charset="-120"/>
              </a:rPr>
              <a:t>Impact</a:t>
            </a:r>
            <a:endParaRPr lang="en-US" sz="2430" b="1" dirty="0">
              <a:solidFill>
                <a:schemeClr val="bg1"/>
              </a:solidFill>
            </a:endParaRPr>
          </a:p>
        </p:txBody>
      </p:sp>
      <p:sp>
        <p:nvSpPr>
          <p:cNvPr id="11" name="Text 5"/>
          <p:cNvSpPr/>
          <p:nvPr/>
        </p:nvSpPr>
        <p:spPr>
          <a:xfrm>
            <a:off x="7955161" y="5466398"/>
            <a:ext cx="5811203" cy="1185148"/>
          </a:xfrm>
          <a:prstGeom prst="rect">
            <a:avLst/>
          </a:prstGeom>
          <a:noFill/>
          <a:ln/>
        </p:spPr>
        <p:txBody>
          <a:bodyPr wrap="square" rtlCol="0" anchor="t"/>
          <a:lstStyle/>
          <a:p>
            <a:pPr marL="0" indent="0" algn="l">
              <a:lnSpc>
                <a:spcPts val="3110"/>
              </a:lnSpc>
              <a:buNone/>
            </a:pPr>
            <a:r>
              <a:rPr lang="en-US" sz="1944" b="1" dirty="0">
                <a:solidFill>
                  <a:schemeClr val="bg1"/>
                </a:solidFill>
                <a:latin typeface="Roboto" pitchFamily="34" charset="0"/>
                <a:ea typeface="Roboto" pitchFamily="34" charset="-122"/>
                <a:cs typeface="Roboto" pitchFamily="34" charset="-120"/>
              </a:rPr>
              <a:t>The solution can aid in early cancer detection and reduce diagnostic errors, improving patient outcomes.</a:t>
            </a:r>
            <a:endParaRPr lang="en-US" sz="1944" b="1"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27208"/>
            <a:ext cx="14630400" cy="8229600"/>
          </a:xfrm>
          <a:prstGeom prst="rect">
            <a:avLst/>
          </a:prstGeom>
        </p:spPr>
      </p:pic>
      <p:sp>
        <p:nvSpPr>
          <p:cNvPr id="5" name="Text 2"/>
          <p:cNvSpPr/>
          <p:nvPr/>
        </p:nvSpPr>
        <p:spPr>
          <a:xfrm>
            <a:off x="852964" y="2989159"/>
            <a:ext cx="3086100" cy="385763"/>
          </a:xfrm>
          <a:prstGeom prst="rect">
            <a:avLst/>
          </a:prstGeom>
          <a:noFill/>
          <a:ln/>
        </p:spPr>
        <p:txBody>
          <a:bodyPr wrap="none" rtlCol="0" anchor="t"/>
          <a:lstStyle/>
          <a:p>
            <a:pPr marL="0" indent="0">
              <a:lnSpc>
                <a:spcPts val="3038"/>
              </a:lnSpc>
              <a:buNone/>
            </a:pPr>
            <a:r>
              <a:rPr lang="en-US" sz="3200" b="1" dirty="0">
                <a:solidFill>
                  <a:schemeClr val="bg1"/>
                </a:solidFill>
                <a:latin typeface="Roboto" pitchFamily="34" charset="0"/>
                <a:ea typeface="Roboto" pitchFamily="34" charset="-122"/>
                <a:cs typeface="Roboto" pitchFamily="34" charset="-120"/>
              </a:rPr>
              <a:t>Improvements</a:t>
            </a:r>
            <a:endParaRPr lang="en-US" sz="3200" b="1" dirty="0">
              <a:solidFill>
                <a:schemeClr val="bg1"/>
              </a:solidFill>
            </a:endParaRPr>
          </a:p>
        </p:txBody>
      </p:sp>
      <p:sp>
        <p:nvSpPr>
          <p:cNvPr id="6" name="Text 3"/>
          <p:cNvSpPr/>
          <p:nvPr/>
        </p:nvSpPr>
        <p:spPr>
          <a:xfrm>
            <a:off x="852964" y="3887217"/>
            <a:ext cx="4996293" cy="1185148"/>
          </a:xfrm>
          <a:prstGeom prst="rect">
            <a:avLst/>
          </a:prstGeom>
          <a:noFill/>
          <a:ln/>
        </p:spPr>
        <p:txBody>
          <a:bodyPr wrap="square" rtlCol="0" anchor="t"/>
          <a:lstStyle/>
          <a:p>
            <a:pPr marL="0" indent="0">
              <a:lnSpc>
                <a:spcPts val="3110"/>
              </a:lnSpc>
              <a:buNone/>
            </a:pPr>
            <a:r>
              <a:rPr lang="en-US" sz="2400" b="1" dirty="0">
                <a:solidFill>
                  <a:schemeClr val="bg1"/>
                </a:solidFill>
                <a:latin typeface="Roboto" pitchFamily="34" charset="0"/>
                <a:ea typeface="Roboto" pitchFamily="34" charset="-122"/>
                <a:cs typeface="Roboto" pitchFamily="34" charset="-120"/>
              </a:rPr>
              <a:t>Incorporate more advanced algorithms, use additional features for better accuracy, and expand the dataset for more diverse training.</a:t>
            </a:r>
            <a:endParaRPr lang="en-US" sz="2400" b="1" dirty="0">
              <a:solidFill>
                <a:schemeClr val="bg1"/>
              </a:solidFill>
            </a:endParaRPr>
          </a:p>
        </p:txBody>
      </p:sp>
      <p:sp>
        <p:nvSpPr>
          <p:cNvPr id="7" name="Text 4"/>
          <p:cNvSpPr/>
          <p:nvPr/>
        </p:nvSpPr>
        <p:spPr>
          <a:xfrm>
            <a:off x="7741682" y="2879229"/>
            <a:ext cx="3086100" cy="385763"/>
          </a:xfrm>
          <a:prstGeom prst="rect">
            <a:avLst/>
          </a:prstGeom>
          <a:noFill/>
          <a:ln/>
        </p:spPr>
        <p:txBody>
          <a:bodyPr wrap="none" rtlCol="0" anchor="t"/>
          <a:lstStyle/>
          <a:p>
            <a:pPr marL="0" indent="0">
              <a:lnSpc>
                <a:spcPts val="3038"/>
              </a:lnSpc>
              <a:buNone/>
            </a:pPr>
            <a:r>
              <a:rPr lang="en-US" sz="3200" b="1" dirty="0">
                <a:solidFill>
                  <a:schemeClr val="bg1"/>
                </a:solidFill>
                <a:latin typeface="Roboto" pitchFamily="34" charset="0"/>
                <a:ea typeface="Roboto" pitchFamily="34" charset="-122"/>
                <a:cs typeface="Roboto" pitchFamily="34" charset="-120"/>
              </a:rPr>
              <a:t>Expansion</a:t>
            </a:r>
            <a:endParaRPr lang="en-US" sz="3200" b="1" dirty="0">
              <a:solidFill>
                <a:schemeClr val="bg1"/>
              </a:solidFill>
            </a:endParaRPr>
          </a:p>
        </p:txBody>
      </p:sp>
      <p:sp>
        <p:nvSpPr>
          <p:cNvPr id="8" name="Text 5"/>
          <p:cNvSpPr/>
          <p:nvPr/>
        </p:nvSpPr>
        <p:spPr>
          <a:xfrm>
            <a:off x="7741682" y="3804364"/>
            <a:ext cx="4996293" cy="1185148"/>
          </a:xfrm>
          <a:prstGeom prst="rect">
            <a:avLst/>
          </a:prstGeom>
          <a:noFill/>
          <a:ln/>
        </p:spPr>
        <p:txBody>
          <a:bodyPr wrap="square" rtlCol="0" anchor="t"/>
          <a:lstStyle/>
          <a:p>
            <a:pPr marL="0" indent="0">
              <a:lnSpc>
                <a:spcPts val="3110"/>
              </a:lnSpc>
              <a:buNone/>
            </a:pPr>
            <a:r>
              <a:rPr lang="en-US" sz="2400" b="1" dirty="0">
                <a:solidFill>
                  <a:schemeClr val="bg1"/>
                </a:solidFill>
                <a:latin typeface="Roboto" pitchFamily="34" charset="0"/>
                <a:ea typeface="Roboto" pitchFamily="34" charset="-122"/>
                <a:cs typeface="Roboto" pitchFamily="34" charset="-120"/>
              </a:rPr>
              <a:t>Develop a real-time classification system and integrate it with clinical systems for seamless use in healthcare settings.</a:t>
            </a:r>
            <a:endParaRPr lang="en-US" sz="2400" b="1" dirty="0">
              <a:solidFill>
                <a:schemeClr val="bg1"/>
              </a:solidFill>
            </a:endParaRPr>
          </a:p>
        </p:txBody>
      </p:sp>
      <p:pic>
        <p:nvPicPr>
          <p:cNvPr id="10" name="Image 1" descr="preencoded.png">
            <a:extLst>
              <a:ext uri="{FF2B5EF4-FFF2-40B4-BE49-F238E27FC236}">
                <a16:creationId xmlns:a16="http://schemas.microsoft.com/office/drawing/2014/main" id="{CB7B0967-26F1-9254-332A-85B6FA3B42DB}"/>
              </a:ext>
            </a:extLst>
          </p:cNvPr>
          <p:cNvPicPr>
            <a:picLocks noChangeAspect="1"/>
          </p:cNvPicPr>
          <p:nvPr/>
        </p:nvPicPr>
        <p:blipFill>
          <a:blip r:embed="rId4"/>
          <a:stretch>
            <a:fillRect/>
          </a:stretch>
        </p:blipFill>
        <p:spPr>
          <a:xfrm>
            <a:off x="0" y="27208"/>
            <a:ext cx="14630400" cy="1915131"/>
          </a:xfrm>
          <a:prstGeom prst="rect">
            <a:avLst/>
          </a:prstGeom>
        </p:spPr>
      </p:pic>
      <p:sp>
        <p:nvSpPr>
          <p:cNvPr id="11" name="Text 1"/>
          <p:cNvSpPr/>
          <p:nvPr/>
        </p:nvSpPr>
        <p:spPr>
          <a:xfrm>
            <a:off x="4550666" y="591484"/>
            <a:ext cx="6172200" cy="771525"/>
          </a:xfrm>
          <a:prstGeom prst="rect">
            <a:avLst/>
          </a:prstGeom>
          <a:noFill/>
          <a:ln/>
        </p:spPr>
        <p:txBody>
          <a:bodyPr wrap="none" rtlCol="0" anchor="t"/>
          <a:lstStyle/>
          <a:p>
            <a:pPr marL="0" indent="0">
              <a:lnSpc>
                <a:spcPts val="6075"/>
              </a:lnSpc>
              <a:buNone/>
            </a:pPr>
            <a:r>
              <a:rPr lang="en-US" sz="6000" b="1" dirty="0">
                <a:solidFill>
                  <a:schemeClr val="bg1"/>
                </a:solidFill>
                <a:latin typeface="Roboto" pitchFamily="34" charset="0"/>
                <a:ea typeface="Roboto" pitchFamily="34" charset="-122"/>
                <a:cs typeface="Roboto" pitchFamily="34" charset="-120"/>
              </a:rPr>
              <a:t>Future Scope</a:t>
            </a:r>
            <a:endParaRPr lang="en-US" sz="6000" b="1"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864037" y="877729"/>
            <a:ext cx="6172200" cy="771525"/>
          </a:xfrm>
          <a:prstGeom prst="rect">
            <a:avLst/>
          </a:prstGeom>
          <a:noFill/>
          <a:ln/>
        </p:spPr>
        <p:txBody>
          <a:bodyPr wrap="none" rtlCol="0" anchor="t"/>
          <a:lstStyle/>
          <a:p>
            <a:pPr marL="0" indent="0">
              <a:lnSpc>
                <a:spcPts val="6075"/>
              </a:lnSpc>
              <a:buNone/>
            </a:pPr>
            <a:r>
              <a:rPr lang="en-US" sz="4860" b="1" dirty="0">
                <a:solidFill>
                  <a:schemeClr val="bg1"/>
                </a:solidFill>
                <a:latin typeface="Roboto" pitchFamily="34" charset="0"/>
                <a:ea typeface="Roboto" pitchFamily="34" charset="-122"/>
                <a:cs typeface="Roboto" pitchFamily="34" charset="-120"/>
              </a:rPr>
              <a:t>References</a:t>
            </a:r>
            <a:endParaRPr lang="en-US" sz="4860" b="1" dirty="0">
              <a:solidFill>
                <a:schemeClr val="bg1"/>
              </a:solidFill>
            </a:endParaRPr>
          </a:p>
        </p:txBody>
      </p:sp>
      <p:sp>
        <p:nvSpPr>
          <p:cNvPr id="5" name="Text 2"/>
          <p:cNvSpPr/>
          <p:nvPr/>
        </p:nvSpPr>
        <p:spPr>
          <a:xfrm>
            <a:off x="1258967" y="2143006"/>
            <a:ext cx="12507397" cy="395049"/>
          </a:xfrm>
          <a:prstGeom prst="rect">
            <a:avLst/>
          </a:prstGeom>
          <a:noFill/>
          <a:ln/>
        </p:spPr>
        <p:txBody>
          <a:bodyPr wrap="none" rtlCol="0" anchor="t"/>
          <a:lstStyle/>
          <a:p>
            <a:pPr marL="342900" indent="-342900" algn="l">
              <a:lnSpc>
                <a:spcPts val="3110"/>
              </a:lnSpc>
              <a:buSzPct val="100000"/>
              <a:buChar char="•"/>
            </a:pPr>
            <a:r>
              <a:rPr lang="en-US" sz="1944" b="1" dirty="0">
                <a:solidFill>
                  <a:schemeClr val="bg1"/>
                </a:solidFill>
                <a:latin typeface="Roboto" pitchFamily="34" charset="0"/>
                <a:ea typeface="Roboto" pitchFamily="34" charset="-122"/>
                <a:cs typeface="Roboto" pitchFamily="34" charset="-120"/>
              </a:rPr>
              <a:t>Scikit-learn Documentation</a:t>
            </a:r>
            <a:endParaRPr lang="en-US" sz="1944" b="1" dirty="0">
              <a:solidFill>
                <a:schemeClr val="bg1"/>
              </a:solidFill>
            </a:endParaRPr>
          </a:p>
        </p:txBody>
      </p:sp>
      <p:sp>
        <p:nvSpPr>
          <p:cNvPr id="6" name="Text 3"/>
          <p:cNvSpPr/>
          <p:nvPr/>
        </p:nvSpPr>
        <p:spPr>
          <a:xfrm>
            <a:off x="1258967" y="2624376"/>
            <a:ext cx="12507397" cy="395049"/>
          </a:xfrm>
          <a:prstGeom prst="rect">
            <a:avLst/>
          </a:prstGeom>
          <a:noFill/>
          <a:ln/>
        </p:spPr>
        <p:txBody>
          <a:bodyPr wrap="none" rtlCol="0" anchor="t"/>
          <a:lstStyle/>
          <a:p>
            <a:pPr marL="342900" indent="-342900" algn="l">
              <a:lnSpc>
                <a:spcPts val="3110"/>
              </a:lnSpc>
              <a:buSzPct val="100000"/>
              <a:buChar char="•"/>
            </a:pPr>
            <a:r>
              <a:rPr lang="en-US" sz="1944" b="1" dirty="0">
                <a:solidFill>
                  <a:schemeClr val="bg1"/>
                </a:solidFill>
                <a:latin typeface="Roboto" pitchFamily="34" charset="0"/>
                <a:ea typeface="Roboto" pitchFamily="34" charset="-122"/>
                <a:cs typeface="Roboto" pitchFamily="34" charset="-120"/>
              </a:rPr>
              <a:t>Breast Cancer Wisconsin (Diagnostic) Dataset - UCI Machine Learning Repository</a:t>
            </a:r>
            <a:endParaRPr lang="en-US" sz="1944" b="1" dirty="0">
              <a:solidFill>
                <a:schemeClr val="bg1"/>
              </a:solidFill>
            </a:endParaRPr>
          </a:p>
        </p:txBody>
      </p:sp>
      <p:sp>
        <p:nvSpPr>
          <p:cNvPr id="7" name="Text 4"/>
          <p:cNvSpPr/>
          <p:nvPr/>
        </p:nvSpPr>
        <p:spPr>
          <a:xfrm>
            <a:off x="1258967" y="3105745"/>
            <a:ext cx="12507397" cy="395049"/>
          </a:xfrm>
          <a:prstGeom prst="rect">
            <a:avLst/>
          </a:prstGeom>
          <a:noFill/>
          <a:ln/>
        </p:spPr>
        <p:txBody>
          <a:bodyPr wrap="none" rtlCol="0" anchor="t"/>
          <a:lstStyle/>
          <a:p>
            <a:pPr marL="342900" indent="-342900" algn="l">
              <a:lnSpc>
                <a:spcPts val="3110"/>
              </a:lnSpc>
              <a:buSzPct val="100000"/>
              <a:buChar char="•"/>
            </a:pPr>
            <a:r>
              <a:rPr lang="en-US" sz="1944" b="1" dirty="0">
                <a:solidFill>
                  <a:schemeClr val="bg1"/>
                </a:solidFill>
                <a:latin typeface="Roboto" pitchFamily="34" charset="0"/>
                <a:ea typeface="Roboto" pitchFamily="34" charset="-122"/>
                <a:cs typeface="Roboto" pitchFamily="34" charset="-120"/>
              </a:rPr>
              <a:t>Breast Cancer Wisconsin (Original) Dataset - UCI Machine Learning Repository</a:t>
            </a:r>
            <a:endParaRPr lang="en-US" sz="1944" b="1" dirty="0">
              <a:solidFill>
                <a:schemeClr val="bg1"/>
              </a:solidFill>
            </a:endParaRPr>
          </a:p>
        </p:txBody>
      </p:sp>
      <p:sp>
        <p:nvSpPr>
          <p:cNvPr id="8" name="Text 5"/>
          <p:cNvSpPr/>
          <p:nvPr/>
        </p:nvSpPr>
        <p:spPr>
          <a:xfrm>
            <a:off x="1258967" y="3587115"/>
            <a:ext cx="12507397" cy="395049"/>
          </a:xfrm>
          <a:prstGeom prst="rect">
            <a:avLst/>
          </a:prstGeom>
          <a:noFill/>
          <a:ln/>
        </p:spPr>
        <p:txBody>
          <a:bodyPr wrap="none" rtlCol="0" anchor="t"/>
          <a:lstStyle/>
          <a:p>
            <a:pPr marL="342900" indent="-342900" algn="l">
              <a:lnSpc>
                <a:spcPts val="3110"/>
              </a:lnSpc>
              <a:buSzPct val="100000"/>
              <a:buChar char="•"/>
            </a:pPr>
            <a:r>
              <a:rPr lang="en-US" sz="1944" b="1" dirty="0">
                <a:solidFill>
                  <a:schemeClr val="bg1"/>
                </a:solidFill>
                <a:latin typeface="Roboto" pitchFamily="34" charset="0"/>
                <a:ea typeface="Roboto" pitchFamily="34" charset="-122"/>
                <a:cs typeface="Roboto" pitchFamily="34" charset="-120"/>
              </a:rPr>
              <a:t>LUNA16 (Lung Nodule Analysis) Dataset - LUNA16 Challenge</a:t>
            </a:r>
            <a:endParaRPr lang="en-US" sz="1944" b="1" dirty="0">
              <a:solidFill>
                <a:schemeClr val="bg1"/>
              </a:solidFill>
            </a:endParaRPr>
          </a:p>
        </p:txBody>
      </p:sp>
      <p:sp>
        <p:nvSpPr>
          <p:cNvPr id="9" name="Text 6"/>
          <p:cNvSpPr/>
          <p:nvPr/>
        </p:nvSpPr>
        <p:spPr>
          <a:xfrm>
            <a:off x="1258967" y="4068485"/>
            <a:ext cx="12507397" cy="395049"/>
          </a:xfrm>
          <a:prstGeom prst="rect">
            <a:avLst/>
          </a:prstGeom>
          <a:noFill/>
          <a:ln/>
        </p:spPr>
        <p:txBody>
          <a:bodyPr wrap="none" rtlCol="0" anchor="t"/>
          <a:lstStyle/>
          <a:p>
            <a:pPr marL="342900" indent="-342900" algn="l">
              <a:lnSpc>
                <a:spcPts val="3110"/>
              </a:lnSpc>
              <a:buSzPct val="100000"/>
              <a:buChar char="•"/>
            </a:pPr>
            <a:r>
              <a:rPr lang="en-US" sz="1944" b="1" dirty="0">
                <a:solidFill>
                  <a:schemeClr val="bg1"/>
                </a:solidFill>
                <a:latin typeface="Roboto" pitchFamily="34" charset="0"/>
                <a:ea typeface="Roboto" pitchFamily="34" charset="-122"/>
                <a:cs typeface="Roboto" pitchFamily="34" charset="-120"/>
              </a:rPr>
              <a:t>The Cancer Genome Atlas (TCGA)</a:t>
            </a:r>
            <a:endParaRPr lang="en-US" sz="1944" b="1" dirty="0">
              <a:solidFill>
                <a:schemeClr val="bg1"/>
              </a:solidFill>
            </a:endParaRPr>
          </a:p>
        </p:txBody>
      </p:sp>
      <p:sp>
        <p:nvSpPr>
          <p:cNvPr id="10" name="Text 7"/>
          <p:cNvSpPr/>
          <p:nvPr/>
        </p:nvSpPr>
        <p:spPr>
          <a:xfrm>
            <a:off x="1258967" y="4549854"/>
            <a:ext cx="12507397" cy="395049"/>
          </a:xfrm>
          <a:prstGeom prst="rect">
            <a:avLst/>
          </a:prstGeom>
          <a:noFill/>
          <a:ln/>
        </p:spPr>
        <p:txBody>
          <a:bodyPr wrap="none" rtlCol="0" anchor="t"/>
          <a:lstStyle/>
          <a:p>
            <a:pPr marL="342900" indent="-342900" algn="l">
              <a:lnSpc>
                <a:spcPts val="3110"/>
              </a:lnSpc>
              <a:buSzPct val="100000"/>
              <a:buChar char="•"/>
            </a:pPr>
            <a:r>
              <a:rPr lang="en-US" sz="1944" b="1" dirty="0">
                <a:solidFill>
                  <a:schemeClr val="bg1"/>
                </a:solidFill>
                <a:latin typeface="Roboto" pitchFamily="34" charset="0"/>
                <a:ea typeface="Roboto" pitchFamily="34" charset="-122"/>
                <a:cs typeface="Roboto" pitchFamily="34" charset="-120"/>
              </a:rPr>
              <a:t>Kaggle Breast Cancer Detection Dataset</a:t>
            </a:r>
            <a:endParaRPr lang="en-US" sz="1944" b="1" dirty="0">
              <a:solidFill>
                <a:schemeClr val="bg1"/>
              </a:solidFill>
            </a:endParaRPr>
          </a:p>
        </p:txBody>
      </p:sp>
      <p:sp>
        <p:nvSpPr>
          <p:cNvPr id="11" name="Text 8"/>
          <p:cNvSpPr/>
          <p:nvPr/>
        </p:nvSpPr>
        <p:spPr>
          <a:xfrm>
            <a:off x="1258967" y="5031224"/>
            <a:ext cx="12507397" cy="395049"/>
          </a:xfrm>
          <a:prstGeom prst="rect">
            <a:avLst/>
          </a:prstGeom>
          <a:noFill/>
          <a:ln/>
        </p:spPr>
        <p:txBody>
          <a:bodyPr wrap="none" rtlCol="0" anchor="t"/>
          <a:lstStyle/>
          <a:p>
            <a:pPr marL="342900" indent="-342900" algn="l">
              <a:lnSpc>
                <a:spcPts val="3110"/>
              </a:lnSpc>
              <a:buSzPct val="100000"/>
              <a:buChar char="•"/>
            </a:pPr>
            <a:r>
              <a:rPr lang="en-US" sz="1944" b="1" dirty="0">
                <a:solidFill>
                  <a:schemeClr val="bg1"/>
                </a:solidFill>
                <a:latin typeface="Roboto" pitchFamily="34" charset="0"/>
                <a:ea typeface="Roboto" pitchFamily="34" charset="-122"/>
                <a:cs typeface="Roboto" pitchFamily="34" charset="-120"/>
              </a:rPr>
              <a:t>IEEE Transactions on Biomedical Engineering, 2019</a:t>
            </a:r>
            <a:endParaRPr lang="en-US" sz="1944" b="1" dirty="0">
              <a:solidFill>
                <a:schemeClr val="bg1"/>
              </a:solidFill>
            </a:endParaRPr>
          </a:p>
        </p:txBody>
      </p:sp>
      <p:sp>
        <p:nvSpPr>
          <p:cNvPr id="12" name="Text 9"/>
          <p:cNvSpPr/>
          <p:nvPr/>
        </p:nvSpPr>
        <p:spPr>
          <a:xfrm>
            <a:off x="1258967" y="5512594"/>
            <a:ext cx="12507397" cy="395049"/>
          </a:xfrm>
          <a:prstGeom prst="rect">
            <a:avLst/>
          </a:prstGeom>
          <a:noFill/>
          <a:ln/>
        </p:spPr>
        <p:txBody>
          <a:bodyPr wrap="none" rtlCol="0" anchor="t"/>
          <a:lstStyle/>
          <a:p>
            <a:pPr marL="342900" indent="-342900" algn="l">
              <a:lnSpc>
                <a:spcPts val="3110"/>
              </a:lnSpc>
              <a:buSzPct val="100000"/>
              <a:buChar char="•"/>
            </a:pPr>
            <a:r>
              <a:rPr lang="en-US" sz="1944" b="1" dirty="0">
                <a:solidFill>
                  <a:schemeClr val="bg1"/>
                </a:solidFill>
                <a:latin typeface="Roboto" pitchFamily="34" charset="0"/>
                <a:ea typeface="Roboto" pitchFamily="34" charset="-122"/>
                <a:cs typeface="Roboto" pitchFamily="34" charset="-120"/>
              </a:rPr>
              <a:t>Journal of Healthcare Engineering, 2020</a:t>
            </a:r>
            <a:endParaRPr lang="en-US" sz="1944" b="1" dirty="0">
              <a:solidFill>
                <a:schemeClr val="bg1"/>
              </a:solidFill>
            </a:endParaRPr>
          </a:p>
        </p:txBody>
      </p:sp>
      <p:sp>
        <p:nvSpPr>
          <p:cNvPr id="13" name="Text 10"/>
          <p:cNvSpPr/>
          <p:nvPr/>
        </p:nvSpPr>
        <p:spPr>
          <a:xfrm>
            <a:off x="1258967" y="5993963"/>
            <a:ext cx="12507397" cy="395049"/>
          </a:xfrm>
          <a:prstGeom prst="rect">
            <a:avLst/>
          </a:prstGeom>
          <a:noFill/>
          <a:ln/>
        </p:spPr>
        <p:txBody>
          <a:bodyPr wrap="none" rtlCol="0" anchor="t"/>
          <a:lstStyle/>
          <a:p>
            <a:pPr marL="342900" indent="-342900" algn="l">
              <a:lnSpc>
                <a:spcPts val="3110"/>
              </a:lnSpc>
              <a:buSzPct val="100000"/>
              <a:buChar char="•"/>
            </a:pPr>
            <a:r>
              <a:rPr lang="en-US" sz="1944" b="1" dirty="0">
                <a:solidFill>
                  <a:schemeClr val="bg1"/>
                </a:solidFill>
                <a:latin typeface="Roboto" pitchFamily="34" charset="0"/>
                <a:ea typeface="Roboto" pitchFamily="34" charset="-122"/>
                <a:cs typeface="Roboto" pitchFamily="34" charset="-120"/>
              </a:rPr>
              <a:t>International Journal of Computer Science and Applications, 2018</a:t>
            </a:r>
            <a:endParaRPr lang="en-US" sz="1944" b="1" dirty="0">
              <a:solidFill>
                <a:schemeClr val="bg1"/>
              </a:solidFill>
            </a:endParaRPr>
          </a:p>
        </p:txBody>
      </p:sp>
      <p:sp>
        <p:nvSpPr>
          <p:cNvPr id="14" name="Text 11"/>
          <p:cNvSpPr/>
          <p:nvPr/>
        </p:nvSpPr>
        <p:spPr>
          <a:xfrm>
            <a:off x="1258967" y="6475333"/>
            <a:ext cx="12507397" cy="395049"/>
          </a:xfrm>
          <a:prstGeom prst="rect">
            <a:avLst/>
          </a:prstGeom>
          <a:noFill/>
          <a:ln/>
        </p:spPr>
        <p:txBody>
          <a:bodyPr wrap="none" rtlCol="0" anchor="t"/>
          <a:lstStyle/>
          <a:p>
            <a:pPr marL="342900" indent="-342900" algn="l">
              <a:lnSpc>
                <a:spcPts val="3110"/>
              </a:lnSpc>
              <a:buSzPct val="100000"/>
              <a:buChar char="•"/>
            </a:pPr>
            <a:r>
              <a:rPr lang="en-US" sz="1944" b="1" dirty="0">
                <a:solidFill>
                  <a:schemeClr val="bg1"/>
                </a:solidFill>
                <a:latin typeface="Roboto" pitchFamily="34" charset="0"/>
                <a:ea typeface="Roboto" pitchFamily="34" charset="-122"/>
                <a:cs typeface="Roboto" pitchFamily="34" charset="-120"/>
              </a:rPr>
              <a:t>Computer Methods and Programs in Biomedicine, 2021</a:t>
            </a:r>
            <a:endParaRPr lang="en-US" sz="1944" b="1" dirty="0">
              <a:solidFill>
                <a:schemeClr val="bg1"/>
              </a:solidFill>
            </a:endParaRPr>
          </a:p>
        </p:txBody>
      </p:sp>
      <p:sp>
        <p:nvSpPr>
          <p:cNvPr id="15" name="Text 12"/>
          <p:cNvSpPr/>
          <p:nvPr/>
        </p:nvSpPr>
        <p:spPr>
          <a:xfrm>
            <a:off x="1258967" y="6956703"/>
            <a:ext cx="12507397" cy="395049"/>
          </a:xfrm>
          <a:prstGeom prst="rect">
            <a:avLst/>
          </a:prstGeom>
          <a:noFill/>
          <a:ln/>
        </p:spPr>
        <p:txBody>
          <a:bodyPr wrap="none" rtlCol="0" anchor="t"/>
          <a:lstStyle/>
          <a:p>
            <a:pPr marL="342900" indent="-342900" algn="l">
              <a:lnSpc>
                <a:spcPts val="3110"/>
              </a:lnSpc>
              <a:buSzPct val="100000"/>
              <a:buChar char="•"/>
            </a:pPr>
            <a:r>
              <a:rPr lang="en-US" sz="1944" b="1" dirty="0">
                <a:solidFill>
                  <a:schemeClr val="bg1"/>
                </a:solidFill>
                <a:latin typeface="Roboto" pitchFamily="34" charset="0"/>
                <a:ea typeface="Roboto" pitchFamily="34" charset="-122"/>
                <a:cs typeface="Roboto" pitchFamily="34" charset="-120"/>
              </a:rPr>
              <a:t>BMC Cancer, 2022</a:t>
            </a:r>
            <a:endParaRPr lang="en-US" sz="1944" b="1"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8425" y="821251"/>
            <a:ext cx="14630400" cy="8229600"/>
          </a:xfrm>
          <a:prstGeom prst="rect">
            <a:avLst/>
          </a:prstGeom>
        </p:spPr>
      </p:pic>
      <p:pic>
        <p:nvPicPr>
          <p:cNvPr id="10" name="Image 1" descr="preencoded.png">
            <a:extLst>
              <a:ext uri="{FF2B5EF4-FFF2-40B4-BE49-F238E27FC236}">
                <a16:creationId xmlns:a16="http://schemas.microsoft.com/office/drawing/2014/main" id="{CB7B0967-26F1-9254-332A-85B6FA3B42DB}"/>
              </a:ext>
            </a:extLst>
          </p:cNvPr>
          <p:cNvPicPr>
            <a:picLocks noChangeAspect="1"/>
          </p:cNvPicPr>
          <p:nvPr/>
        </p:nvPicPr>
        <p:blipFill>
          <a:blip r:embed="rId4"/>
          <a:stretch>
            <a:fillRect/>
          </a:stretch>
        </p:blipFill>
        <p:spPr>
          <a:xfrm>
            <a:off x="0" y="27209"/>
            <a:ext cx="14630400" cy="1195697"/>
          </a:xfrm>
          <a:prstGeom prst="rect">
            <a:avLst/>
          </a:prstGeom>
        </p:spPr>
      </p:pic>
      <p:sp>
        <p:nvSpPr>
          <p:cNvPr id="11" name="Text 1"/>
          <p:cNvSpPr/>
          <p:nvPr/>
        </p:nvSpPr>
        <p:spPr>
          <a:xfrm>
            <a:off x="736849" y="175359"/>
            <a:ext cx="6172200" cy="771525"/>
          </a:xfrm>
          <a:prstGeom prst="rect">
            <a:avLst/>
          </a:prstGeom>
          <a:noFill/>
          <a:ln/>
        </p:spPr>
        <p:txBody>
          <a:bodyPr wrap="none" rtlCol="0" anchor="t"/>
          <a:lstStyle/>
          <a:p>
            <a:pPr marL="0" indent="0">
              <a:lnSpc>
                <a:spcPts val="6075"/>
              </a:lnSpc>
              <a:buNone/>
            </a:pPr>
            <a:r>
              <a:rPr lang="en-US" sz="6000" b="1" dirty="0">
                <a:solidFill>
                  <a:schemeClr val="bg1"/>
                </a:solidFill>
                <a:latin typeface="Roboto" pitchFamily="34" charset="0"/>
                <a:ea typeface="Roboto" pitchFamily="34" charset="-122"/>
                <a:cs typeface="Roboto" pitchFamily="34" charset="-120"/>
              </a:rPr>
              <a:t>Course Certificate 1</a:t>
            </a:r>
            <a:endParaRPr lang="en-US" sz="6000" b="1" dirty="0">
              <a:solidFill>
                <a:schemeClr val="bg1"/>
              </a:solidFill>
            </a:endParaRPr>
          </a:p>
        </p:txBody>
      </p:sp>
      <p:graphicFrame>
        <p:nvGraphicFramePr>
          <p:cNvPr id="5" name="Object 4"/>
          <p:cNvGraphicFramePr>
            <a:graphicFrameLocks noChangeAspect="1"/>
          </p:cNvGraphicFramePr>
          <p:nvPr>
            <p:extLst>
              <p:ext uri="{D42A27DB-BD31-4B8C-83A1-F6EECF244321}">
                <p14:modId xmlns:p14="http://schemas.microsoft.com/office/powerpoint/2010/main" val="2580585710"/>
              </p:ext>
            </p:extLst>
          </p:nvPr>
        </p:nvGraphicFramePr>
        <p:xfrm>
          <a:off x="1320800" y="1868798"/>
          <a:ext cx="11988800" cy="6505945"/>
        </p:xfrm>
        <a:graphic>
          <a:graphicData uri="http://schemas.openxmlformats.org/presentationml/2006/ole">
            <mc:AlternateContent xmlns:mc="http://schemas.openxmlformats.org/markup-compatibility/2006">
              <mc:Choice xmlns:v="urn:schemas-microsoft-com:vml" Requires="v">
                <p:oleObj name="Acrobat Document" r:id="rId5" imgW="7534256" imgH="5828904" progId="AcroExch.Document.7">
                  <p:embed/>
                </p:oleObj>
              </mc:Choice>
              <mc:Fallback>
                <p:oleObj name="Acrobat Document" r:id="rId5" imgW="7534256" imgH="5828904" progId="AcroExch.Document.7">
                  <p:embed/>
                  <p:pic>
                    <p:nvPicPr>
                      <p:cNvPr id="5" name="Object 4"/>
                      <p:cNvPicPr/>
                      <p:nvPr/>
                    </p:nvPicPr>
                    <p:blipFill>
                      <a:blip r:embed="rId6"/>
                      <a:stretch>
                        <a:fillRect/>
                      </a:stretch>
                    </p:blipFill>
                    <p:spPr>
                      <a:xfrm>
                        <a:off x="1320800" y="1868798"/>
                        <a:ext cx="11988800" cy="6505945"/>
                      </a:xfrm>
                      <a:prstGeom prst="rect">
                        <a:avLst/>
                      </a:prstGeom>
                    </p:spPr>
                  </p:pic>
                </p:oleObj>
              </mc:Fallback>
            </mc:AlternateContent>
          </a:graphicData>
        </a:graphic>
      </p:graphicFrame>
    </p:spTree>
    <p:extLst>
      <p:ext uri="{BB962C8B-B14F-4D97-AF65-F5344CB8AC3E}">
        <p14:creationId xmlns:p14="http://schemas.microsoft.com/office/powerpoint/2010/main" val="42368254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0610" y="27209"/>
            <a:ext cx="14630400" cy="8229600"/>
          </a:xfrm>
          <a:prstGeom prst="rect">
            <a:avLst/>
          </a:prstGeom>
        </p:spPr>
      </p:pic>
      <p:pic>
        <p:nvPicPr>
          <p:cNvPr id="10" name="Image 1" descr="preencoded.png">
            <a:extLst>
              <a:ext uri="{FF2B5EF4-FFF2-40B4-BE49-F238E27FC236}">
                <a16:creationId xmlns:a16="http://schemas.microsoft.com/office/drawing/2014/main" id="{CB7B0967-26F1-9254-332A-85B6FA3B42DB}"/>
              </a:ext>
            </a:extLst>
          </p:cNvPr>
          <p:cNvPicPr>
            <a:picLocks noChangeAspect="1"/>
          </p:cNvPicPr>
          <p:nvPr/>
        </p:nvPicPr>
        <p:blipFill>
          <a:blip r:embed="rId4"/>
          <a:stretch>
            <a:fillRect/>
          </a:stretch>
        </p:blipFill>
        <p:spPr>
          <a:xfrm>
            <a:off x="0" y="27209"/>
            <a:ext cx="14630400" cy="1135504"/>
          </a:xfrm>
          <a:prstGeom prst="rect">
            <a:avLst/>
          </a:prstGeom>
        </p:spPr>
      </p:pic>
      <p:sp>
        <p:nvSpPr>
          <p:cNvPr id="11" name="Text 1"/>
          <p:cNvSpPr/>
          <p:nvPr/>
        </p:nvSpPr>
        <p:spPr>
          <a:xfrm>
            <a:off x="736850" y="179511"/>
            <a:ext cx="6172200" cy="771525"/>
          </a:xfrm>
          <a:prstGeom prst="rect">
            <a:avLst/>
          </a:prstGeom>
          <a:noFill/>
          <a:ln/>
        </p:spPr>
        <p:txBody>
          <a:bodyPr wrap="none" rtlCol="0" anchor="t"/>
          <a:lstStyle/>
          <a:p>
            <a:pPr marL="0" indent="0">
              <a:lnSpc>
                <a:spcPts val="6075"/>
              </a:lnSpc>
              <a:buNone/>
            </a:pPr>
            <a:r>
              <a:rPr lang="en-US" sz="6000" b="1" dirty="0">
                <a:solidFill>
                  <a:schemeClr val="bg1"/>
                </a:solidFill>
                <a:latin typeface="Roboto" pitchFamily="34" charset="0"/>
                <a:ea typeface="Roboto" pitchFamily="34" charset="-122"/>
                <a:cs typeface="Roboto" pitchFamily="34" charset="-120"/>
              </a:rPr>
              <a:t>Course Certificate 2</a:t>
            </a:r>
            <a:endParaRPr lang="en-US" sz="6000" b="1" dirty="0">
              <a:solidFill>
                <a:schemeClr val="bg1"/>
              </a:solidFill>
            </a:endParaRPr>
          </a:p>
        </p:txBody>
      </p:sp>
      <p:graphicFrame>
        <p:nvGraphicFramePr>
          <p:cNvPr id="3" name="Object 2"/>
          <p:cNvGraphicFramePr>
            <a:graphicFrameLocks noChangeAspect="1"/>
          </p:cNvGraphicFramePr>
          <p:nvPr>
            <p:extLst>
              <p:ext uri="{D42A27DB-BD31-4B8C-83A1-F6EECF244321}">
                <p14:modId xmlns:p14="http://schemas.microsoft.com/office/powerpoint/2010/main" val="1307737985"/>
              </p:ext>
            </p:extLst>
          </p:nvPr>
        </p:nvGraphicFramePr>
        <p:xfrm>
          <a:off x="566057" y="1767902"/>
          <a:ext cx="11756572" cy="6156898"/>
        </p:xfrm>
        <a:graphic>
          <a:graphicData uri="http://schemas.openxmlformats.org/presentationml/2006/ole">
            <mc:AlternateContent xmlns:mc="http://schemas.openxmlformats.org/markup-compatibility/2006">
              <mc:Choice xmlns:v="urn:schemas-microsoft-com:vml" Requires="v">
                <p:oleObj name="Acrobat Document" r:id="rId5" imgW="7534256" imgH="5828904" progId="AcroExch.Document.7">
                  <p:embed/>
                </p:oleObj>
              </mc:Choice>
              <mc:Fallback>
                <p:oleObj name="Acrobat Document" r:id="rId5" imgW="7534256" imgH="5828904" progId="AcroExch.Document.7">
                  <p:embed/>
                  <p:pic>
                    <p:nvPicPr>
                      <p:cNvPr id="3" name="Object 2"/>
                      <p:cNvPicPr/>
                      <p:nvPr/>
                    </p:nvPicPr>
                    <p:blipFill>
                      <a:blip r:embed="rId6"/>
                      <a:stretch>
                        <a:fillRect/>
                      </a:stretch>
                    </p:blipFill>
                    <p:spPr>
                      <a:xfrm>
                        <a:off x="566057" y="1767902"/>
                        <a:ext cx="11756572" cy="6156898"/>
                      </a:xfrm>
                      <a:prstGeom prst="rect">
                        <a:avLst/>
                      </a:prstGeom>
                    </p:spPr>
                  </p:pic>
                </p:oleObj>
              </mc:Fallback>
            </mc:AlternateContent>
          </a:graphicData>
        </a:graphic>
      </p:graphicFrame>
    </p:spTree>
    <p:extLst>
      <p:ext uri="{BB962C8B-B14F-4D97-AF65-F5344CB8AC3E}">
        <p14:creationId xmlns:p14="http://schemas.microsoft.com/office/powerpoint/2010/main" val="9696280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10" name="Image 1" descr="preencoded.png">
            <a:extLst>
              <a:ext uri="{FF2B5EF4-FFF2-40B4-BE49-F238E27FC236}">
                <a16:creationId xmlns:a16="http://schemas.microsoft.com/office/drawing/2014/main" id="{CB7B0967-26F1-9254-332A-85B6FA3B42DB}"/>
              </a:ext>
            </a:extLst>
          </p:cNvPr>
          <p:cNvPicPr>
            <a:picLocks noChangeAspect="1"/>
          </p:cNvPicPr>
          <p:nvPr/>
        </p:nvPicPr>
        <p:blipFill>
          <a:blip r:embed="rId4"/>
          <a:stretch>
            <a:fillRect/>
          </a:stretch>
        </p:blipFill>
        <p:spPr>
          <a:xfrm>
            <a:off x="827313" y="803642"/>
            <a:ext cx="12983224" cy="6622316"/>
          </a:xfrm>
          <a:prstGeom prst="rect">
            <a:avLst/>
          </a:prstGeom>
        </p:spPr>
      </p:pic>
      <p:pic>
        <p:nvPicPr>
          <p:cNvPr id="4" name="Image 1" descr="preencoded.png">
            <a:extLst>
              <a:ext uri="{FF2B5EF4-FFF2-40B4-BE49-F238E27FC236}">
                <a16:creationId xmlns:a16="http://schemas.microsoft.com/office/drawing/2014/main" id="{78EE687E-E3F8-DFAE-9579-29A032831C5C}"/>
              </a:ext>
            </a:extLst>
          </p:cNvPr>
          <p:cNvPicPr>
            <a:picLocks noChangeAspect="1"/>
          </p:cNvPicPr>
          <p:nvPr/>
        </p:nvPicPr>
        <p:blipFill>
          <a:blip r:embed="rId4"/>
          <a:stretch>
            <a:fillRect/>
          </a:stretch>
        </p:blipFill>
        <p:spPr>
          <a:xfrm>
            <a:off x="2472601" y="1456979"/>
            <a:ext cx="9685198" cy="4940102"/>
          </a:xfrm>
          <a:prstGeom prst="rect">
            <a:avLst/>
          </a:prstGeom>
        </p:spPr>
      </p:pic>
      <p:sp>
        <p:nvSpPr>
          <p:cNvPr id="5" name="Text 1"/>
          <p:cNvSpPr/>
          <p:nvPr/>
        </p:nvSpPr>
        <p:spPr>
          <a:xfrm>
            <a:off x="4962169" y="3541268"/>
            <a:ext cx="6172200" cy="771525"/>
          </a:xfrm>
          <a:prstGeom prst="rect">
            <a:avLst/>
          </a:prstGeom>
          <a:noFill/>
          <a:ln/>
        </p:spPr>
        <p:txBody>
          <a:bodyPr wrap="none" rtlCol="0" anchor="t"/>
          <a:lstStyle/>
          <a:p>
            <a:pPr marL="0" indent="0">
              <a:lnSpc>
                <a:spcPts val="6075"/>
              </a:lnSpc>
              <a:buNone/>
            </a:pPr>
            <a:r>
              <a:rPr lang="en-US" sz="6000" b="1" dirty="0">
                <a:solidFill>
                  <a:schemeClr val="bg1"/>
                </a:solidFill>
                <a:latin typeface="Roboto" pitchFamily="34" charset="0"/>
                <a:ea typeface="Roboto" pitchFamily="34" charset="-122"/>
                <a:cs typeface="Roboto" pitchFamily="34" charset="-120"/>
              </a:rPr>
              <a:t>THANK YOU !</a:t>
            </a:r>
            <a:endParaRPr lang="en-US" sz="6000" b="1" dirty="0">
              <a:solidFill>
                <a:schemeClr val="bg1"/>
              </a:solidFill>
            </a:endParaRPr>
          </a:p>
        </p:txBody>
      </p:sp>
    </p:spTree>
    <p:extLst>
      <p:ext uri="{BB962C8B-B14F-4D97-AF65-F5344CB8AC3E}">
        <p14:creationId xmlns:p14="http://schemas.microsoft.com/office/powerpoint/2010/main" val="993383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81023"/>
            <a:ext cx="14630400" cy="8229600"/>
          </a:xfrm>
          <a:prstGeom prst="rect">
            <a:avLst/>
          </a:prstGeom>
          <a:solidFill>
            <a:srgbClr val="000018">
              <a:alpha val="75000"/>
            </a:srgbClr>
          </a:solidFill>
          <a:ln/>
        </p:spPr>
      </p:sp>
      <p:pic>
        <p:nvPicPr>
          <p:cNvPr id="4" name="Image 1" descr="preencoded.png"/>
          <p:cNvPicPr>
            <a:picLocks noChangeAspect="1"/>
          </p:cNvPicPr>
          <p:nvPr/>
        </p:nvPicPr>
        <p:blipFill>
          <a:blip r:embed="rId4"/>
          <a:stretch>
            <a:fillRect/>
          </a:stretch>
        </p:blipFill>
        <p:spPr>
          <a:xfrm>
            <a:off x="0" y="-338181"/>
            <a:ext cx="14630400" cy="2375325"/>
          </a:xfrm>
          <a:prstGeom prst="rect">
            <a:avLst/>
          </a:prstGeom>
        </p:spPr>
      </p:pic>
      <p:sp>
        <p:nvSpPr>
          <p:cNvPr id="5" name="Text 1"/>
          <p:cNvSpPr/>
          <p:nvPr/>
        </p:nvSpPr>
        <p:spPr>
          <a:xfrm>
            <a:off x="864037" y="2314575"/>
            <a:ext cx="8117917" cy="771525"/>
          </a:xfrm>
          <a:prstGeom prst="rect">
            <a:avLst/>
          </a:prstGeom>
          <a:noFill/>
          <a:ln/>
        </p:spPr>
        <p:txBody>
          <a:bodyPr wrap="none" rtlCol="0" anchor="t"/>
          <a:lstStyle/>
          <a:p>
            <a:pPr marL="0" indent="0">
              <a:buNone/>
            </a:pPr>
            <a:endParaRPr lang="en-US" sz="3200" dirty="0">
              <a:solidFill>
                <a:schemeClr val="bg1"/>
              </a:solidFill>
              <a:latin typeface="Arial"/>
              <a:cs typeface="Arial"/>
            </a:endParaRPr>
          </a:p>
        </p:txBody>
      </p:sp>
      <p:sp>
        <p:nvSpPr>
          <p:cNvPr id="6" name="Text 2"/>
          <p:cNvSpPr/>
          <p:nvPr/>
        </p:nvSpPr>
        <p:spPr>
          <a:xfrm>
            <a:off x="864037" y="2453833"/>
            <a:ext cx="12902327" cy="4444678"/>
          </a:xfrm>
          <a:prstGeom prst="rect">
            <a:avLst/>
          </a:prstGeom>
          <a:noFill/>
          <a:ln/>
        </p:spPr>
        <p:txBody>
          <a:bodyPr wrap="square" rtlCol="0" anchor="t"/>
          <a:lstStyle/>
          <a:p>
            <a:pPr marL="571500" indent="-571500">
              <a:buFont typeface="Arial" panose="020B0604020202020204" pitchFamily="34" charset="0"/>
              <a:buChar char="•"/>
            </a:pPr>
            <a:r>
              <a:rPr lang="en-US" sz="3600" b="1" dirty="0">
                <a:solidFill>
                  <a:schemeClr val="bg1"/>
                </a:solidFill>
                <a:latin typeface="Arial"/>
                <a:ea typeface="+mn-lt"/>
                <a:cs typeface="Arial"/>
              </a:rPr>
              <a:t>Problem Statement</a:t>
            </a:r>
          </a:p>
          <a:p>
            <a:pPr marL="571500" indent="-571500">
              <a:buFont typeface="Arial" panose="020B0604020202020204" pitchFamily="34" charset="0"/>
              <a:buChar char="•"/>
            </a:pPr>
            <a:r>
              <a:rPr lang="en-US" sz="3600" b="1" dirty="0">
                <a:solidFill>
                  <a:schemeClr val="bg1"/>
                </a:solidFill>
                <a:latin typeface="Arial"/>
                <a:ea typeface="+mn-lt"/>
                <a:cs typeface="Arial"/>
              </a:rPr>
              <a:t>Proposed System/Solution</a:t>
            </a:r>
            <a:endParaRPr lang="en-US" sz="3600" dirty="0">
              <a:solidFill>
                <a:schemeClr val="bg1"/>
              </a:solidFill>
              <a:latin typeface="Arial"/>
              <a:cs typeface="Arial"/>
            </a:endParaRPr>
          </a:p>
          <a:p>
            <a:pPr marL="571500" indent="-571500">
              <a:buFont typeface="Arial" panose="020B0604020202020204" pitchFamily="34" charset="0"/>
              <a:buChar char="•"/>
            </a:pPr>
            <a:r>
              <a:rPr lang="en-US" sz="3600" b="1" dirty="0">
                <a:solidFill>
                  <a:schemeClr val="bg1"/>
                </a:solidFill>
                <a:latin typeface="Arial"/>
                <a:ea typeface="+mn-lt"/>
                <a:cs typeface="Calibri"/>
              </a:rPr>
              <a:t>System </a:t>
            </a:r>
            <a:r>
              <a:rPr lang="en-US" sz="3600" b="1" dirty="0">
                <a:solidFill>
                  <a:schemeClr val="bg1"/>
                </a:solidFill>
                <a:latin typeface="Arial"/>
                <a:ea typeface="+mn-lt"/>
                <a:cs typeface="+mn-lt"/>
              </a:rPr>
              <a:t>Development Approach </a:t>
            </a:r>
            <a:endParaRPr lang="en-US" sz="3600" dirty="0">
              <a:solidFill>
                <a:schemeClr val="bg1"/>
              </a:solidFill>
              <a:latin typeface="Arial"/>
              <a:ea typeface="+mn-lt"/>
              <a:cs typeface="+mn-lt"/>
            </a:endParaRPr>
          </a:p>
          <a:p>
            <a:pPr marL="571500" indent="-571500">
              <a:buFont typeface="Arial" panose="020B0604020202020204" pitchFamily="34" charset="0"/>
              <a:buChar char="•"/>
            </a:pPr>
            <a:r>
              <a:rPr lang="en-US" sz="3600" b="1" dirty="0">
                <a:solidFill>
                  <a:schemeClr val="bg1"/>
                </a:solidFill>
                <a:latin typeface="Arial"/>
                <a:ea typeface="+mn-lt"/>
                <a:cs typeface="+mn-lt"/>
              </a:rPr>
              <a:t>Algorithm &amp; Deployment  </a:t>
            </a:r>
            <a:endParaRPr lang="en-US" sz="3600" dirty="0">
              <a:solidFill>
                <a:schemeClr val="bg1"/>
              </a:solidFill>
              <a:latin typeface="Arial"/>
              <a:cs typeface="Calibri"/>
            </a:endParaRPr>
          </a:p>
          <a:p>
            <a:pPr marL="571500" indent="-571500">
              <a:buFont typeface="Arial" panose="020B0604020202020204" pitchFamily="34" charset="0"/>
              <a:buChar char="•"/>
            </a:pPr>
            <a:r>
              <a:rPr lang="en-US" sz="3600" b="1" dirty="0">
                <a:solidFill>
                  <a:schemeClr val="bg1"/>
                </a:solidFill>
                <a:latin typeface="Arial"/>
                <a:ea typeface="+mn-lt"/>
                <a:cs typeface="Arial"/>
              </a:rPr>
              <a:t>Result</a:t>
            </a:r>
          </a:p>
          <a:p>
            <a:pPr marL="571500" indent="-571500">
              <a:buFont typeface="Arial" panose="020B0604020202020204" pitchFamily="34" charset="0"/>
              <a:buChar char="•"/>
            </a:pPr>
            <a:r>
              <a:rPr lang="en-US" sz="3600" b="1" dirty="0">
                <a:solidFill>
                  <a:schemeClr val="bg1"/>
                </a:solidFill>
                <a:latin typeface="Arial"/>
                <a:ea typeface="+mn-lt"/>
                <a:cs typeface="Arial"/>
              </a:rPr>
              <a:t>Conclusion</a:t>
            </a:r>
            <a:endParaRPr lang="en-US" sz="3600" dirty="0">
              <a:solidFill>
                <a:schemeClr val="bg1"/>
              </a:solidFill>
              <a:latin typeface="Arial"/>
              <a:cs typeface="Arial"/>
            </a:endParaRPr>
          </a:p>
          <a:p>
            <a:pPr marL="571500" indent="-571500">
              <a:buFont typeface="Arial" panose="020B0604020202020204" pitchFamily="34" charset="0"/>
              <a:buChar char="•"/>
            </a:pPr>
            <a:r>
              <a:rPr lang="en-US" sz="3600" b="1" dirty="0">
                <a:solidFill>
                  <a:schemeClr val="bg1"/>
                </a:solidFill>
                <a:latin typeface="Arial"/>
                <a:ea typeface="+mn-lt"/>
                <a:cs typeface="Arial"/>
              </a:rPr>
              <a:t>Future Scope</a:t>
            </a:r>
          </a:p>
          <a:p>
            <a:pPr marL="571500" indent="-571500">
              <a:buFont typeface="Arial" panose="020B0604020202020204" pitchFamily="34" charset="0"/>
              <a:buChar char="•"/>
            </a:pPr>
            <a:r>
              <a:rPr lang="en-US" sz="3600" b="1" dirty="0">
                <a:solidFill>
                  <a:schemeClr val="bg1"/>
                </a:solidFill>
                <a:latin typeface="Arial"/>
                <a:ea typeface="+mn-lt"/>
                <a:cs typeface="Arial"/>
              </a:rPr>
              <a:t>References</a:t>
            </a:r>
            <a:endParaRPr lang="en-US" sz="3600" dirty="0">
              <a:solidFill>
                <a:schemeClr val="bg1"/>
              </a:solidFill>
              <a:latin typeface="Arial"/>
              <a:cs typeface="Arial"/>
            </a:endParaRPr>
          </a:p>
          <a:p>
            <a:pPr marL="0" indent="0">
              <a:lnSpc>
                <a:spcPts val="3110"/>
              </a:lnSpc>
              <a:buNone/>
            </a:pPr>
            <a:endParaRPr lang="en-US" sz="2000" dirty="0">
              <a:solidFill>
                <a:schemeClr val="bg1"/>
              </a:solidFill>
            </a:endParaRPr>
          </a:p>
        </p:txBody>
      </p:sp>
      <p:sp>
        <p:nvSpPr>
          <p:cNvPr id="8" name="TextBox 7">
            <a:extLst>
              <a:ext uri="{FF2B5EF4-FFF2-40B4-BE49-F238E27FC236}">
                <a16:creationId xmlns:a16="http://schemas.microsoft.com/office/drawing/2014/main" id="{58297E55-8A0E-0358-0CCA-0504C8617421}"/>
              </a:ext>
            </a:extLst>
          </p:cNvPr>
          <p:cNvSpPr txBox="1"/>
          <p:nvPr/>
        </p:nvSpPr>
        <p:spPr>
          <a:xfrm>
            <a:off x="864037" y="495881"/>
            <a:ext cx="12014522" cy="707886"/>
          </a:xfrm>
          <a:prstGeom prst="rect">
            <a:avLst/>
          </a:prstGeom>
          <a:noFill/>
        </p:spPr>
        <p:txBody>
          <a:bodyPr wrap="square">
            <a:spAutoFit/>
          </a:bodyPr>
          <a:lstStyle/>
          <a:p>
            <a:pPr marL="0" indent="0">
              <a:buNone/>
            </a:pPr>
            <a:r>
              <a:rPr lang="en-US" sz="4000" b="1" dirty="0">
                <a:solidFill>
                  <a:schemeClr val="bg1"/>
                </a:solidFill>
                <a:latin typeface="Arial" panose="020B0604020202020204" pitchFamily="34" charset="0"/>
                <a:cs typeface="Arial" panose="020B0604020202020204" pitchFamily="34" charset="0"/>
              </a:rPr>
              <a:t>OUTLINE</a:t>
            </a:r>
            <a:endParaRPr lang="en-US" sz="3600" dirty="0">
              <a:solidFill>
                <a:schemeClr val="bg1"/>
              </a:solidFill>
              <a:latin typeface="Arial"/>
              <a:cs typeface="Arial"/>
            </a:endParaRPr>
          </a:p>
        </p:txBody>
      </p:sp>
    </p:spTree>
    <p:extLst>
      <p:ext uri="{BB962C8B-B14F-4D97-AF65-F5344CB8AC3E}">
        <p14:creationId xmlns:p14="http://schemas.microsoft.com/office/powerpoint/2010/main" val="31825979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1423749"/>
            <a:ext cx="6172200" cy="771525"/>
          </a:xfrm>
          <a:prstGeom prst="rect">
            <a:avLst/>
          </a:prstGeom>
          <a:noFill/>
          <a:ln/>
        </p:spPr>
        <p:txBody>
          <a:bodyPr wrap="none" rtlCol="0" anchor="t"/>
          <a:lstStyle/>
          <a:p>
            <a:pPr marL="0" indent="0">
              <a:lnSpc>
                <a:spcPts val="6075"/>
              </a:lnSpc>
              <a:buNone/>
            </a:pPr>
            <a:r>
              <a:rPr lang="en-US" sz="4860" b="1" dirty="0">
                <a:solidFill>
                  <a:schemeClr val="bg1"/>
                </a:solidFill>
                <a:latin typeface="Roboto" pitchFamily="34" charset="0"/>
                <a:ea typeface="Roboto" pitchFamily="34" charset="-122"/>
                <a:cs typeface="Roboto" pitchFamily="34" charset="-120"/>
              </a:rPr>
              <a:t>Problem Statement</a:t>
            </a:r>
            <a:endParaRPr lang="en-US" sz="4860" b="1" dirty="0">
              <a:solidFill>
                <a:schemeClr val="bg1"/>
              </a:solidFill>
            </a:endParaRPr>
          </a:p>
        </p:txBody>
      </p:sp>
      <p:sp>
        <p:nvSpPr>
          <p:cNvPr id="7" name="Text 3"/>
          <p:cNvSpPr/>
          <p:nvPr/>
        </p:nvSpPr>
        <p:spPr>
          <a:xfrm>
            <a:off x="6522839" y="2935724"/>
            <a:ext cx="210503" cy="370284"/>
          </a:xfrm>
          <a:prstGeom prst="rect">
            <a:avLst/>
          </a:prstGeom>
          <a:noFill/>
          <a:ln/>
        </p:spPr>
        <p:txBody>
          <a:bodyPr wrap="none" rtlCol="0" anchor="t"/>
          <a:lstStyle/>
          <a:p>
            <a:pPr marL="0" indent="0" algn="ctr">
              <a:lnSpc>
                <a:spcPts val="2916"/>
              </a:lnSpc>
              <a:buNone/>
            </a:pPr>
            <a:endParaRPr lang="en-US" sz="2916" b="1" dirty="0">
              <a:solidFill>
                <a:schemeClr val="bg1"/>
              </a:solidFill>
            </a:endParaRPr>
          </a:p>
        </p:txBody>
      </p:sp>
      <p:sp>
        <p:nvSpPr>
          <p:cNvPr id="16" name="TextBox 15">
            <a:extLst>
              <a:ext uri="{FF2B5EF4-FFF2-40B4-BE49-F238E27FC236}">
                <a16:creationId xmlns:a16="http://schemas.microsoft.com/office/drawing/2014/main" id="{569BA5FC-58E0-0EB5-254A-8495737DE29E}"/>
              </a:ext>
            </a:extLst>
          </p:cNvPr>
          <p:cNvSpPr txBox="1"/>
          <p:nvPr/>
        </p:nvSpPr>
        <p:spPr>
          <a:xfrm>
            <a:off x="7010399" y="3541463"/>
            <a:ext cx="6800379" cy="4524315"/>
          </a:xfrm>
          <a:prstGeom prst="rect">
            <a:avLst/>
          </a:prstGeom>
          <a:noFill/>
        </p:spPr>
        <p:txBody>
          <a:bodyPr wrap="square">
            <a:spAutoFit/>
          </a:bodyPr>
          <a:lstStyle/>
          <a:p>
            <a:r>
              <a:rPr lang="en-US" sz="3200" dirty="0">
                <a:solidFill>
                  <a:schemeClr val="bg1"/>
                </a:solidFill>
              </a:rPr>
              <a:t>Accurate classification of cancer cells is essential for effective diagnosis and treatment but is often hindered by the limitations of manual analysis and traditional methods. The challenge lies in efficiently and reliably classifying cancer cells from complex imaging data to support precise and timely medical decisions.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7937"/>
            <a:ext cx="14630400" cy="8229600"/>
          </a:xfrm>
          <a:prstGeom prst="rect">
            <a:avLst/>
          </a:prstGeom>
        </p:spPr>
      </p:pic>
      <p:sp>
        <p:nvSpPr>
          <p:cNvPr id="4" name="Text 1"/>
          <p:cNvSpPr/>
          <p:nvPr/>
        </p:nvSpPr>
        <p:spPr>
          <a:xfrm>
            <a:off x="253127" y="363276"/>
            <a:ext cx="7394019" cy="771525"/>
          </a:xfrm>
          <a:prstGeom prst="rect">
            <a:avLst/>
          </a:prstGeom>
          <a:noFill/>
          <a:ln/>
        </p:spPr>
        <p:txBody>
          <a:bodyPr wrap="none" rtlCol="0" anchor="t"/>
          <a:lstStyle/>
          <a:p>
            <a:pPr marL="0" indent="0">
              <a:lnSpc>
                <a:spcPts val="6075"/>
              </a:lnSpc>
              <a:buNone/>
            </a:pPr>
            <a:r>
              <a:rPr lang="en-US" sz="5400" b="1" dirty="0">
                <a:solidFill>
                  <a:schemeClr val="bg1"/>
                </a:solidFill>
                <a:latin typeface="Roboto" pitchFamily="34" charset="0"/>
                <a:ea typeface="Roboto" pitchFamily="34" charset="-122"/>
                <a:cs typeface="Roboto" pitchFamily="34" charset="-120"/>
              </a:rPr>
              <a:t>Proposed System/Solution</a:t>
            </a:r>
            <a:endParaRPr lang="en-US" sz="5400" b="1" dirty="0">
              <a:solidFill>
                <a:schemeClr val="bg1"/>
              </a:solidFill>
            </a:endParaRPr>
          </a:p>
        </p:txBody>
      </p:sp>
      <p:sp>
        <p:nvSpPr>
          <p:cNvPr id="29" name="Rectangle 22">
            <a:extLst>
              <a:ext uri="{FF2B5EF4-FFF2-40B4-BE49-F238E27FC236}">
                <a16:creationId xmlns:a16="http://schemas.microsoft.com/office/drawing/2014/main" id="{37997C18-04F6-4A4B-03B5-DC9271DFA033}"/>
              </a:ext>
            </a:extLst>
          </p:cNvPr>
          <p:cNvSpPr>
            <a:spLocks noChangeArrowheads="1"/>
          </p:cNvSpPr>
          <p:nvPr/>
        </p:nvSpPr>
        <p:spPr bwMode="auto">
          <a:xfrm>
            <a:off x="509722" y="1321266"/>
            <a:ext cx="13437771"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1"/>
                </a:solidFill>
                <a:effectLst/>
                <a:latin typeface="Arial" panose="020B0604020202020204" pitchFamily="34" charset="0"/>
              </a:rPr>
              <a:t>Data Collection: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Historical Data:</a:t>
            </a:r>
            <a:r>
              <a:rPr kumimoji="0" lang="en-US" altLang="en-US" sz="2000" b="0" i="0" u="none" strike="noStrike" cap="none" normalizeH="0" baseline="0" dirty="0">
                <a:ln>
                  <a:noFill/>
                </a:ln>
                <a:solidFill>
                  <a:schemeClr val="bg1"/>
                </a:solidFill>
                <a:effectLst/>
                <a:latin typeface="Arial" panose="020B0604020202020204" pitchFamily="34" charset="0"/>
              </a:rPr>
              <a:t> Gather historical data on bike rentals, including time, date, location, and other relevant factors.</a:t>
            </a:r>
          </a:p>
          <a:p>
            <a:pPr marL="0" marR="0" lvl="0" indent="0" algn="l"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solidFill>
                  <a:schemeClr val="bg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Real-Time Data Sources:</a:t>
            </a:r>
            <a:r>
              <a:rPr kumimoji="0" lang="en-US" altLang="en-US" sz="2000" b="0" i="0" u="none" strike="noStrike" cap="none" normalizeH="0" baseline="0" dirty="0">
                <a:ln>
                  <a:noFill/>
                </a:ln>
                <a:solidFill>
                  <a:schemeClr val="bg1"/>
                </a:solidFill>
                <a:effectLst/>
                <a:latin typeface="Arial" panose="020B0604020202020204" pitchFamily="34" charset="0"/>
              </a:rPr>
              <a:t> Utilize real-time data sources, such as weather conditions, events, and holidays, to enhance prediction accuracy.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p:txBody>
      </p:sp>
      <p:sp>
        <p:nvSpPr>
          <p:cNvPr id="30" name="AutoShape 23" descr="Historical Data Interface">
            <a:extLst>
              <a:ext uri="{FF2B5EF4-FFF2-40B4-BE49-F238E27FC236}">
                <a16:creationId xmlns:a16="http://schemas.microsoft.com/office/drawing/2014/main" id="{CBDBF7CB-3907-B2F5-E31B-6BA95255B8EB}"/>
              </a:ext>
            </a:extLst>
          </p:cNvPr>
          <p:cNvSpPr>
            <a:spLocks noChangeAspect="1" noChangeArrowheads="1"/>
          </p:cNvSpPr>
          <p:nvPr/>
        </p:nvSpPr>
        <p:spPr bwMode="auto">
          <a:xfrm>
            <a:off x="663575" y="589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sz="2000">
              <a:solidFill>
                <a:schemeClr val="bg1"/>
              </a:solidFill>
            </a:endParaRPr>
          </a:p>
        </p:txBody>
      </p:sp>
      <p:sp>
        <p:nvSpPr>
          <p:cNvPr id="31" name="Rectangle 24">
            <a:extLst>
              <a:ext uri="{FF2B5EF4-FFF2-40B4-BE49-F238E27FC236}">
                <a16:creationId xmlns:a16="http://schemas.microsoft.com/office/drawing/2014/main" id="{7EA4D17C-BA5E-4FA5-6357-3BE6C11732FB}"/>
              </a:ext>
            </a:extLst>
          </p:cNvPr>
          <p:cNvSpPr>
            <a:spLocks noChangeArrowheads="1"/>
          </p:cNvSpPr>
          <p:nvPr/>
        </p:nvSpPr>
        <p:spPr bwMode="auto">
          <a:xfrm>
            <a:off x="509723" y="3360285"/>
            <a:ext cx="14780008"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1"/>
                </a:solidFill>
                <a:effectLst/>
                <a:latin typeface="Arial" panose="020B0604020202020204" pitchFamily="34" charset="0"/>
              </a:rPr>
              <a:t>Data Preprocessing: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Cleaning and Preprocessing:</a:t>
            </a:r>
            <a:r>
              <a:rPr kumimoji="0" lang="en-US" altLang="en-US" sz="2000" b="0" i="0" u="none" strike="noStrike" cap="none" normalizeH="0" baseline="0" dirty="0">
                <a:ln>
                  <a:noFill/>
                </a:ln>
                <a:solidFill>
                  <a:schemeClr val="bg1"/>
                </a:solidFill>
                <a:effectLst/>
                <a:latin typeface="Arial" panose="020B0604020202020204" pitchFamily="34" charset="0"/>
              </a:rPr>
              <a:t> Clean and preprocess the collected data to handle missing values, outliers, and inconsistencies.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Feature Engineering:</a:t>
            </a:r>
            <a:r>
              <a:rPr kumimoji="0" lang="en-US" altLang="en-US" sz="2000" b="0" i="0" u="none" strike="noStrike" cap="none" normalizeH="0" baseline="0" dirty="0">
                <a:ln>
                  <a:noFill/>
                </a:ln>
                <a:solidFill>
                  <a:schemeClr val="bg1"/>
                </a:solidFill>
                <a:effectLst/>
                <a:latin typeface="Arial" panose="020B0604020202020204" pitchFamily="34" charset="0"/>
              </a:rPr>
              <a:t> Extract relevant features from the data that might impact bike demand.</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p:txBody>
      </p:sp>
      <p:sp>
        <p:nvSpPr>
          <p:cNvPr id="32" name="AutoShape 25" descr="Data Preprocessing Flowchart">
            <a:extLst>
              <a:ext uri="{FF2B5EF4-FFF2-40B4-BE49-F238E27FC236}">
                <a16:creationId xmlns:a16="http://schemas.microsoft.com/office/drawing/2014/main" id="{93174847-B694-CB87-984E-27646941FD2E}"/>
              </a:ext>
            </a:extLst>
          </p:cNvPr>
          <p:cNvSpPr>
            <a:spLocks noChangeAspect="1" noChangeArrowheads="1"/>
          </p:cNvSpPr>
          <p:nvPr/>
        </p:nvSpPr>
        <p:spPr bwMode="auto">
          <a:xfrm>
            <a:off x="663575" y="-1929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sz="2000">
              <a:solidFill>
                <a:schemeClr val="bg1"/>
              </a:solidFill>
            </a:endParaRPr>
          </a:p>
        </p:txBody>
      </p:sp>
      <p:sp>
        <p:nvSpPr>
          <p:cNvPr id="33" name="AutoShape 26" descr="Feature Engineering Example">
            <a:extLst>
              <a:ext uri="{FF2B5EF4-FFF2-40B4-BE49-F238E27FC236}">
                <a16:creationId xmlns:a16="http://schemas.microsoft.com/office/drawing/2014/main" id="{3295AB9B-3F26-21EF-CB07-77FB71AFF9C7}"/>
              </a:ext>
            </a:extLst>
          </p:cNvPr>
          <p:cNvSpPr>
            <a:spLocks noChangeAspect="1" noChangeArrowheads="1"/>
          </p:cNvSpPr>
          <p:nvPr/>
        </p:nvSpPr>
        <p:spPr bwMode="auto">
          <a:xfrm>
            <a:off x="663575" y="3706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sz="2000">
              <a:solidFill>
                <a:schemeClr val="bg1"/>
              </a:solidFill>
            </a:endParaRPr>
          </a:p>
        </p:txBody>
      </p:sp>
      <p:sp>
        <p:nvSpPr>
          <p:cNvPr id="34" name="Rectangle 27">
            <a:extLst>
              <a:ext uri="{FF2B5EF4-FFF2-40B4-BE49-F238E27FC236}">
                <a16:creationId xmlns:a16="http://schemas.microsoft.com/office/drawing/2014/main" id="{86D45AFF-1C8F-7020-77CE-5408EFD9E050}"/>
              </a:ext>
            </a:extLst>
          </p:cNvPr>
          <p:cNvSpPr>
            <a:spLocks noChangeArrowheads="1"/>
          </p:cNvSpPr>
          <p:nvPr/>
        </p:nvSpPr>
        <p:spPr bwMode="auto">
          <a:xfrm>
            <a:off x="509723" y="5448454"/>
            <a:ext cx="13319672"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1"/>
                </a:solidFill>
                <a:effectLst/>
                <a:latin typeface="Arial" panose="020B0604020202020204" pitchFamily="34" charset="0"/>
              </a:rPr>
              <a:t>Machine Learning Algorithm: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Algorithm Implementation:</a:t>
            </a:r>
            <a:r>
              <a:rPr kumimoji="0" lang="en-US" altLang="en-US" sz="2000" b="0" i="0" u="none" strike="noStrike" cap="none" normalizeH="0" baseline="0" dirty="0">
                <a:ln>
                  <a:noFill/>
                </a:ln>
                <a:solidFill>
                  <a:schemeClr val="bg1"/>
                </a:solidFill>
                <a:effectLst/>
                <a:latin typeface="Arial" panose="020B0604020202020204" pitchFamily="34" charset="0"/>
              </a:rPr>
              <a:t> Implement a machine learning algorithm, such as a time-series forecasting model (e.g., ARIMA, SARIMA, or LSTM), to predict bike counts based on historical patterns.</a:t>
            </a: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Incorporating Additional Factors:</a:t>
            </a:r>
            <a:r>
              <a:rPr kumimoji="0" lang="en-US" altLang="en-US" sz="2000" b="0" i="0" u="none" strike="noStrike" cap="none" normalizeH="0" baseline="0" dirty="0">
                <a:ln>
                  <a:noFill/>
                </a:ln>
                <a:solidFill>
                  <a:schemeClr val="bg1"/>
                </a:solidFill>
                <a:effectLst/>
                <a:latin typeface="Arial" panose="020B0604020202020204" pitchFamily="34" charset="0"/>
              </a:rPr>
              <a:t> Consider incorporating other factors like weather conditions, day of the week, and special events to improve prediction accuracy.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p:txBody>
      </p:sp>
      <p:sp>
        <p:nvSpPr>
          <p:cNvPr id="35" name="AutoShape 28" descr="Machine Learning Model Diagram">
            <a:extLst>
              <a:ext uri="{FF2B5EF4-FFF2-40B4-BE49-F238E27FC236}">
                <a16:creationId xmlns:a16="http://schemas.microsoft.com/office/drawing/2014/main" id="{DAE2EA28-12F4-FD6F-D71A-C98F70AEBDA1}"/>
              </a:ext>
            </a:extLst>
          </p:cNvPr>
          <p:cNvSpPr>
            <a:spLocks noChangeAspect="1" noChangeArrowheads="1"/>
          </p:cNvSpPr>
          <p:nvPr/>
        </p:nvSpPr>
        <p:spPr bwMode="auto">
          <a:xfrm>
            <a:off x="663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sz="2000"/>
          </a:p>
        </p:txBody>
      </p:sp>
    </p:spTree>
    <p:extLst>
      <p:ext uri="{BB962C8B-B14F-4D97-AF65-F5344CB8AC3E}">
        <p14:creationId xmlns:p14="http://schemas.microsoft.com/office/powerpoint/2010/main" val="2409221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40525"/>
            <a:ext cx="14630400" cy="8229600"/>
          </a:xfrm>
          <a:prstGeom prst="rect">
            <a:avLst/>
          </a:prstGeom>
        </p:spPr>
      </p:pic>
      <p:sp>
        <p:nvSpPr>
          <p:cNvPr id="4" name="Text 1"/>
          <p:cNvSpPr/>
          <p:nvPr/>
        </p:nvSpPr>
        <p:spPr>
          <a:xfrm>
            <a:off x="253127" y="363276"/>
            <a:ext cx="7394019" cy="771525"/>
          </a:xfrm>
          <a:prstGeom prst="rect">
            <a:avLst/>
          </a:prstGeom>
          <a:noFill/>
          <a:ln/>
        </p:spPr>
        <p:txBody>
          <a:bodyPr wrap="none" rtlCol="0" anchor="t"/>
          <a:lstStyle/>
          <a:p>
            <a:pPr marL="0" indent="0">
              <a:lnSpc>
                <a:spcPts val="6075"/>
              </a:lnSpc>
              <a:buNone/>
            </a:pPr>
            <a:r>
              <a:rPr lang="en-US" sz="5400" b="1" dirty="0">
                <a:solidFill>
                  <a:schemeClr val="bg1"/>
                </a:solidFill>
                <a:latin typeface="Roboto" pitchFamily="34" charset="0"/>
                <a:ea typeface="Roboto" pitchFamily="34" charset="-122"/>
                <a:cs typeface="Roboto" pitchFamily="34" charset="-120"/>
              </a:rPr>
              <a:t>Proposed System/Solution</a:t>
            </a:r>
            <a:endParaRPr lang="en-US" sz="5400" b="1" dirty="0">
              <a:solidFill>
                <a:schemeClr val="bg1"/>
              </a:solidFill>
            </a:endParaRPr>
          </a:p>
        </p:txBody>
      </p:sp>
      <p:sp>
        <p:nvSpPr>
          <p:cNvPr id="30" name="AutoShape 23" descr="Historical Data Interface">
            <a:extLst>
              <a:ext uri="{FF2B5EF4-FFF2-40B4-BE49-F238E27FC236}">
                <a16:creationId xmlns:a16="http://schemas.microsoft.com/office/drawing/2014/main" id="{CBDBF7CB-3907-B2F5-E31B-6BA95255B8EB}"/>
              </a:ext>
            </a:extLst>
          </p:cNvPr>
          <p:cNvSpPr>
            <a:spLocks noChangeAspect="1" noChangeArrowheads="1"/>
          </p:cNvSpPr>
          <p:nvPr/>
        </p:nvSpPr>
        <p:spPr bwMode="auto">
          <a:xfrm>
            <a:off x="663575" y="589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sz="2000">
              <a:solidFill>
                <a:schemeClr val="bg1"/>
              </a:solidFill>
            </a:endParaRPr>
          </a:p>
        </p:txBody>
      </p:sp>
      <p:sp>
        <p:nvSpPr>
          <p:cNvPr id="32" name="AutoShape 25" descr="Data Preprocessing Flowchart">
            <a:extLst>
              <a:ext uri="{FF2B5EF4-FFF2-40B4-BE49-F238E27FC236}">
                <a16:creationId xmlns:a16="http://schemas.microsoft.com/office/drawing/2014/main" id="{93174847-B694-CB87-984E-27646941FD2E}"/>
              </a:ext>
            </a:extLst>
          </p:cNvPr>
          <p:cNvSpPr>
            <a:spLocks noChangeAspect="1" noChangeArrowheads="1"/>
          </p:cNvSpPr>
          <p:nvPr/>
        </p:nvSpPr>
        <p:spPr bwMode="auto">
          <a:xfrm>
            <a:off x="663575" y="-1929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sz="2000">
              <a:solidFill>
                <a:schemeClr val="bg1"/>
              </a:solidFill>
            </a:endParaRPr>
          </a:p>
        </p:txBody>
      </p:sp>
      <p:sp>
        <p:nvSpPr>
          <p:cNvPr id="33" name="AutoShape 26" descr="Feature Engineering Example">
            <a:extLst>
              <a:ext uri="{FF2B5EF4-FFF2-40B4-BE49-F238E27FC236}">
                <a16:creationId xmlns:a16="http://schemas.microsoft.com/office/drawing/2014/main" id="{3295AB9B-3F26-21EF-CB07-77FB71AFF9C7}"/>
              </a:ext>
            </a:extLst>
          </p:cNvPr>
          <p:cNvSpPr>
            <a:spLocks noChangeAspect="1" noChangeArrowheads="1"/>
          </p:cNvSpPr>
          <p:nvPr/>
        </p:nvSpPr>
        <p:spPr bwMode="auto">
          <a:xfrm>
            <a:off x="663575" y="3706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sz="2000">
              <a:solidFill>
                <a:schemeClr val="bg1"/>
              </a:solidFill>
            </a:endParaRPr>
          </a:p>
        </p:txBody>
      </p:sp>
      <p:sp>
        <p:nvSpPr>
          <p:cNvPr id="35" name="AutoShape 28" descr="Machine Learning Model Diagram">
            <a:extLst>
              <a:ext uri="{FF2B5EF4-FFF2-40B4-BE49-F238E27FC236}">
                <a16:creationId xmlns:a16="http://schemas.microsoft.com/office/drawing/2014/main" id="{DAE2EA28-12F4-FD6F-D71A-C98F70AEBDA1}"/>
              </a:ext>
            </a:extLst>
          </p:cNvPr>
          <p:cNvSpPr>
            <a:spLocks noChangeAspect="1" noChangeArrowheads="1"/>
          </p:cNvSpPr>
          <p:nvPr/>
        </p:nvSpPr>
        <p:spPr bwMode="auto">
          <a:xfrm>
            <a:off x="663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sz="2000">
              <a:solidFill>
                <a:schemeClr val="bg1"/>
              </a:solidFill>
            </a:endParaRPr>
          </a:p>
        </p:txBody>
      </p:sp>
      <p:sp>
        <p:nvSpPr>
          <p:cNvPr id="173" name="Rectangle 163">
            <a:extLst>
              <a:ext uri="{FF2B5EF4-FFF2-40B4-BE49-F238E27FC236}">
                <a16:creationId xmlns:a16="http://schemas.microsoft.com/office/drawing/2014/main" id="{96A2A3AE-22DA-C547-D793-514AAC00A344}"/>
              </a:ext>
            </a:extLst>
          </p:cNvPr>
          <p:cNvSpPr>
            <a:spLocks noChangeArrowheads="1"/>
          </p:cNvSpPr>
          <p:nvPr/>
        </p:nvSpPr>
        <p:spPr bwMode="auto">
          <a:xfrm>
            <a:off x="489306" y="1506111"/>
            <a:ext cx="13226045"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1"/>
                </a:solidFill>
                <a:effectLst/>
                <a:latin typeface="Arial" panose="020B0604020202020204" pitchFamily="34" charset="0"/>
              </a:rPr>
              <a:t>Deployment: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User Interface:</a:t>
            </a:r>
            <a:r>
              <a:rPr kumimoji="0" lang="en-US" altLang="en-US" sz="2000" b="0" i="0" u="none" strike="noStrike" cap="none" normalizeH="0" baseline="0" dirty="0">
                <a:ln>
                  <a:noFill/>
                </a:ln>
                <a:solidFill>
                  <a:schemeClr val="bg1"/>
                </a:solidFill>
                <a:effectLst/>
                <a:latin typeface="Arial" panose="020B0604020202020204" pitchFamily="34" charset="0"/>
              </a:rPr>
              <a:t> Develop a user-friendly interface or application that provides real-time predictions for bike counts at different hours.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Scalable Platform:</a:t>
            </a:r>
            <a:r>
              <a:rPr kumimoji="0" lang="en-US" altLang="en-US" sz="2000" b="0" i="0" u="none" strike="noStrike" cap="none" normalizeH="0" baseline="0" dirty="0">
                <a:ln>
                  <a:noFill/>
                </a:ln>
                <a:solidFill>
                  <a:schemeClr val="bg1"/>
                </a:solidFill>
                <a:effectLst/>
                <a:latin typeface="Arial" panose="020B0604020202020204" pitchFamily="34" charset="0"/>
              </a:rPr>
              <a:t> Deploy the solution on a scalable and reliable platform, considering factors like server infrastructure, response time, and user accessibility.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p:txBody>
      </p:sp>
      <p:sp>
        <p:nvSpPr>
          <p:cNvPr id="174" name="AutoShape 164" descr="User Interface Mockup">
            <a:extLst>
              <a:ext uri="{FF2B5EF4-FFF2-40B4-BE49-F238E27FC236}">
                <a16:creationId xmlns:a16="http://schemas.microsoft.com/office/drawing/2014/main" id="{6979812D-5211-3C9F-E246-B9F7150A0CC7}"/>
              </a:ext>
            </a:extLst>
          </p:cNvPr>
          <p:cNvSpPr>
            <a:spLocks noChangeAspect="1" noChangeArrowheads="1"/>
          </p:cNvSpPr>
          <p:nvPr/>
        </p:nvSpPr>
        <p:spPr bwMode="auto">
          <a:xfrm>
            <a:off x="815975" y="-141934"/>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sz="2000">
              <a:solidFill>
                <a:schemeClr val="bg1"/>
              </a:solidFill>
            </a:endParaRPr>
          </a:p>
        </p:txBody>
      </p:sp>
      <p:sp>
        <p:nvSpPr>
          <p:cNvPr id="175" name="Rectangle 165">
            <a:extLst>
              <a:ext uri="{FF2B5EF4-FFF2-40B4-BE49-F238E27FC236}">
                <a16:creationId xmlns:a16="http://schemas.microsoft.com/office/drawing/2014/main" id="{DA49B6FC-A35D-875B-D17F-6861402C0AD0}"/>
              </a:ext>
            </a:extLst>
          </p:cNvPr>
          <p:cNvSpPr>
            <a:spLocks noChangeArrowheads="1"/>
          </p:cNvSpPr>
          <p:nvPr/>
        </p:nvSpPr>
        <p:spPr bwMode="auto">
          <a:xfrm>
            <a:off x="489307" y="3966553"/>
            <a:ext cx="13087798"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1"/>
                </a:solidFill>
                <a:effectLst/>
                <a:latin typeface="Arial" panose="020B0604020202020204" pitchFamily="34" charset="0"/>
              </a:rPr>
              <a:t>Evaluation: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Performance Assessment:</a:t>
            </a:r>
            <a:r>
              <a:rPr kumimoji="0" lang="en-US" altLang="en-US" sz="2000" b="0" i="0" u="none" strike="noStrike" cap="none" normalizeH="0" baseline="0" dirty="0">
                <a:ln>
                  <a:noFill/>
                </a:ln>
                <a:solidFill>
                  <a:schemeClr val="bg1"/>
                </a:solidFill>
                <a:effectLst/>
                <a:latin typeface="Arial" panose="020B0604020202020204" pitchFamily="34" charset="0"/>
              </a:rPr>
              <a:t> Assess the model's performance using appropriate metrics such as Mean Absolute Error (MAE), Root Mean Squared Error (RMSE), or other relevant metrics.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Model Fine-Tuning:</a:t>
            </a:r>
            <a:r>
              <a:rPr kumimoji="0" lang="en-US" altLang="en-US" sz="2000" b="0" i="0" u="none" strike="noStrike" cap="none" normalizeH="0" baseline="0" dirty="0">
                <a:ln>
                  <a:noFill/>
                </a:ln>
                <a:solidFill>
                  <a:schemeClr val="bg1"/>
                </a:solidFill>
                <a:effectLst/>
                <a:latin typeface="Arial" panose="020B0604020202020204" pitchFamily="34" charset="0"/>
              </a:rPr>
              <a:t> Fine-tune the model based on feedback and continuous monitoring of prediction accuracy.</a:t>
            </a: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p:txBody>
      </p:sp>
      <p:sp>
        <p:nvSpPr>
          <p:cNvPr id="176" name="AutoShape 166" descr="Model Performance Metrics">
            <a:extLst>
              <a:ext uri="{FF2B5EF4-FFF2-40B4-BE49-F238E27FC236}">
                <a16:creationId xmlns:a16="http://schemas.microsoft.com/office/drawing/2014/main" id="{ABB6C9E6-3FCB-920E-6063-3694492C7B4F}"/>
              </a:ext>
            </a:extLst>
          </p:cNvPr>
          <p:cNvSpPr>
            <a:spLocks noChangeAspect="1" noChangeArrowheads="1"/>
          </p:cNvSpPr>
          <p:nvPr/>
        </p:nvSpPr>
        <p:spPr bwMode="auto">
          <a:xfrm>
            <a:off x="663575" y="-2889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sz="2000">
              <a:solidFill>
                <a:schemeClr val="bg1"/>
              </a:solidFill>
            </a:endParaRPr>
          </a:p>
        </p:txBody>
      </p:sp>
      <p:sp>
        <p:nvSpPr>
          <p:cNvPr id="177" name="AutoShape 167" descr="Model Tuning Process">
            <a:extLst>
              <a:ext uri="{FF2B5EF4-FFF2-40B4-BE49-F238E27FC236}">
                <a16:creationId xmlns:a16="http://schemas.microsoft.com/office/drawing/2014/main" id="{A18871F8-95E9-8B39-9FF5-C5C92413B79F}"/>
              </a:ext>
            </a:extLst>
          </p:cNvPr>
          <p:cNvSpPr>
            <a:spLocks noChangeAspect="1" noChangeArrowheads="1"/>
          </p:cNvSpPr>
          <p:nvPr/>
        </p:nvSpPr>
        <p:spPr bwMode="auto">
          <a:xfrm>
            <a:off x="663575" y="2746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sz="2000">
              <a:solidFill>
                <a:schemeClr val="bg1"/>
              </a:solidFill>
            </a:endParaRPr>
          </a:p>
        </p:txBody>
      </p:sp>
      <p:sp>
        <p:nvSpPr>
          <p:cNvPr id="181" name="TextBox 180">
            <a:extLst>
              <a:ext uri="{FF2B5EF4-FFF2-40B4-BE49-F238E27FC236}">
                <a16:creationId xmlns:a16="http://schemas.microsoft.com/office/drawing/2014/main" id="{8EC8D7FA-80AF-0828-CC09-A7CBD48B1410}"/>
              </a:ext>
            </a:extLst>
          </p:cNvPr>
          <p:cNvSpPr txBox="1"/>
          <p:nvPr/>
        </p:nvSpPr>
        <p:spPr>
          <a:xfrm>
            <a:off x="489307" y="6167155"/>
            <a:ext cx="13226045" cy="707886"/>
          </a:xfrm>
          <a:prstGeom prst="rect">
            <a:avLst/>
          </a:prstGeom>
          <a:noFill/>
        </p:spPr>
        <p:txBody>
          <a:bodyPr wrap="square">
            <a:spAutoFit/>
          </a:bodyPr>
          <a:lstStyle/>
          <a:p>
            <a:r>
              <a:rPr lang="en-US" sz="2000" b="1" dirty="0">
                <a:solidFill>
                  <a:schemeClr val="bg1"/>
                </a:solidFill>
              </a:rPr>
              <a:t>Result:</a:t>
            </a:r>
            <a:endParaRPr lang="en-US" sz="2000" dirty="0">
              <a:solidFill>
                <a:schemeClr val="bg1"/>
              </a:solidFill>
            </a:endParaRPr>
          </a:p>
          <a:p>
            <a:pPr>
              <a:buFont typeface="Arial" panose="020B0604020202020204" pitchFamily="34" charset="0"/>
              <a:buChar char="•"/>
            </a:pPr>
            <a:r>
              <a:rPr lang="en-US" sz="2000" b="1" dirty="0">
                <a:solidFill>
                  <a:schemeClr val="bg1"/>
                </a:solidFill>
              </a:rPr>
              <a:t>Outcome:</a:t>
            </a:r>
            <a:r>
              <a:rPr lang="en-US" sz="2000" dirty="0">
                <a:solidFill>
                  <a:schemeClr val="bg1"/>
                </a:solidFill>
              </a:rPr>
              <a:t> Demonstrate the results of the implemented solution with visual evidence.</a:t>
            </a:r>
          </a:p>
        </p:txBody>
      </p:sp>
    </p:spTree>
    <p:extLst>
      <p:ext uri="{BB962C8B-B14F-4D97-AF65-F5344CB8AC3E}">
        <p14:creationId xmlns:p14="http://schemas.microsoft.com/office/powerpoint/2010/main" val="1864499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11575"/>
            <a:ext cx="5486400" cy="8229600"/>
          </a:xfrm>
          <a:prstGeom prst="rect">
            <a:avLst/>
          </a:prstGeom>
        </p:spPr>
      </p:pic>
      <p:sp>
        <p:nvSpPr>
          <p:cNvPr id="5" name="Text 1"/>
          <p:cNvSpPr/>
          <p:nvPr/>
        </p:nvSpPr>
        <p:spPr>
          <a:xfrm>
            <a:off x="658535" y="1070620"/>
            <a:ext cx="6596658" cy="587931"/>
          </a:xfrm>
          <a:prstGeom prst="rect">
            <a:avLst/>
          </a:prstGeom>
          <a:noFill/>
          <a:ln/>
        </p:spPr>
        <p:txBody>
          <a:bodyPr wrap="none" rtlCol="0" anchor="t"/>
          <a:lstStyle/>
          <a:p>
            <a:pPr marL="0" indent="0">
              <a:lnSpc>
                <a:spcPts val="4630"/>
              </a:lnSpc>
              <a:buNone/>
            </a:pPr>
            <a:r>
              <a:rPr lang="en-US" sz="3704" b="1" dirty="0">
                <a:solidFill>
                  <a:schemeClr val="bg1"/>
                </a:solidFill>
                <a:latin typeface="Roboto" pitchFamily="34" charset="0"/>
                <a:ea typeface="Roboto" pitchFamily="34" charset="-122"/>
                <a:cs typeface="Roboto" pitchFamily="34" charset="-120"/>
              </a:rPr>
              <a:t>System Development Approach</a:t>
            </a:r>
            <a:endParaRPr lang="en-US" sz="3704" b="1" dirty="0">
              <a:solidFill>
                <a:schemeClr val="bg1"/>
              </a:solidFill>
            </a:endParaRPr>
          </a:p>
        </p:txBody>
      </p:sp>
      <p:sp>
        <p:nvSpPr>
          <p:cNvPr id="6" name="Shape 2"/>
          <p:cNvSpPr/>
          <p:nvPr/>
        </p:nvSpPr>
        <p:spPr>
          <a:xfrm>
            <a:off x="729079" y="2356630"/>
            <a:ext cx="423267" cy="423267"/>
          </a:xfrm>
          <a:prstGeom prst="roundRect">
            <a:avLst>
              <a:gd name="adj" fmla="val 18672"/>
            </a:avLst>
          </a:prstGeom>
          <a:solidFill>
            <a:srgbClr val="182567"/>
          </a:solidFill>
          <a:ln w="7620">
            <a:solidFill>
              <a:srgbClr val="313E80"/>
            </a:solidFill>
            <a:prstDash val="solid"/>
          </a:ln>
        </p:spPr>
      </p:sp>
      <p:sp>
        <p:nvSpPr>
          <p:cNvPr id="7" name="Text 3"/>
          <p:cNvSpPr/>
          <p:nvPr/>
        </p:nvSpPr>
        <p:spPr>
          <a:xfrm>
            <a:off x="860405" y="2427115"/>
            <a:ext cx="160496" cy="282297"/>
          </a:xfrm>
          <a:prstGeom prst="rect">
            <a:avLst/>
          </a:prstGeom>
          <a:noFill/>
          <a:ln/>
        </p:spPr>
        <p:txBody>
          <a:bodyPr wrap="none" rtlCol="0" anchor="t"/>
          <a:lstStyle/>
          <a:p>
            <a:pPr marL="0" indent="0" algn="ctr">
              <a:lnSpc>
                <a:spcPts val="2222"/>
              </a:lnSpc>
              <a:buNone/>
            </a:pPr>
            <a:r>
              <a:rPr lang="en-US" sz="2222" b="1" dirty="0">
                <a:solidFill>
                  <a:schemeClr val="bg1"/>
                </a:solidFill>
                <a:latin typeface="Roboto" pitchFamily="34" charset="0"/>
                <a:ea typeface="Roboto" pitchFamily="34" charset="-122"/>
                <a:cs typeface="Roboto" pitchFamily="34" charset="-120"/>
              </a:rPr>
              <a:t>1</a:t>
            </a:r>
            <a:endParaRPr lang="en-US" sz="2222" b="1" dirty="0">
              <a:solidFill>
                <a:schemeClr val="bg1"/>
              </a:solidFill>
            </a:endParaRPr>
          </a:p>
        </p:txBody>
      </p:sp>
      <p:sp>
        <p:nvSpPr>
          <p:cNvPr id="8" name="Text 4"/>
          <p:cNvSpPr/>
          <p:nvPr/>
        </p:nvSpPr>
        <p:spPr>
          <a:xfrm>
            <a:off x="1975604" y="2333175"/>
            <a:ext cx="2352080" cy="294084"/>
          </a:xfrm>
          <a:prstGeom prst="rect">
            <a:avLst/>
          </a:prstGeom>
          <a:noFill/>
          <a:ln/>
        </p:spPr>
        <p:txBody>
          <a:bodyPr wrap="none" rtlCol="0" anchor="t"/>
          <a:lstStyle/>
          <a:p>
            <a:pPr marL="0" indent="0" algn="l">
              <a:lnSpc>
                <a:spcPts val="2315"/>
              </a:lnSpc>
              <a:buNone/>
            </a:pPr>
            <a:r>
              <a:rPr lang="en-US" sz="2000" b="1" dirty="0">
                <a:solidFill>
                  <a:schemeClr val="bg1"/>
                </a:solidFill>
                <a:latin typeface="Roboto" pitchFamily="34" charset="0"/>
                <a:ea typeface="Roboto" pitchFamily="34" charset="-122"/>
                <a:cs typeface="Roboto" pitchFamily="34" charset="-120"/>
              </a:rPr>
              <a:t>System Requirements</a:t>
            </a:r>
            <a:endParaRPr lang="en-US" sz="1852" b="1" dirty="0">
              <a:solidFill>
                <a:schemeClr val="bg1"/>
              </a:solidFill>
            </a:endParaRPr>
          </a:p>
        </p:txBody>
      </p:sp>
      <p:sp>
        <p:nvSpPr>
          <p:cNvPr id="9" name="Text 5"/>
          <p:cNvSpPr/>
          <p:nvPr/>
        </p:nvSpPr>
        <p:spPr>
          <a:xfrm>
            <a:off x="1975604" y="2740130"/>
            <a:ext cx="6509861" cy="601980"/>
          </a:xfrm>
          <a:prstGeom prst="rect">
            <a:avLst/>
          </a:prstGeom>
          <a:noFill/>
          <a:ln/>
        </p:spPr>
        <p:txBody>
          <a:bodyPr wrap="square" rtlCol="0" anchor="t"/>
          <a:lstStyle/>
          <a:p>
            <a:pPr marL="0" indent="0" algn="l">
              <a:lnSpc>
                <a:spcPts val="2371"/>
              </a:lnSpc>
              <a:buNone/>
            </a:pPr>
            <a:r>
              <a:rPr lang="en-US" sz="1482" b="1" dirty="0">
                <a:solidFill>
                  <a:schemeClr val="bg1"/>
                </a:solidFill>
                <a:latin typeface="Roboto" pitchFamily="34" charset="0"/>
                <a:ea typeface="Roboto" pitchFamily="34" charset="-122"/>
                <a:cs typeface="Roboto" pitchFamily="34" charset="-120"/>
              </a:rPr>
              <a:t>Hardware: High-performance computing resources, reliable Internet. Software: Linux or Windows Server, </a:t>
            </a:r>
            <a:r>
              <a:rPr lang="en-US" sz="1482" b="1" dirty="0" err="1">
                <a:solidFill>
                  <a:schemeClr val="bg1"/>
                </a:solidFill>
                <a:latin typeface="Roboto" pitchFamily="34" charset="0"/>
                <a:ea typeface="Roboto" pitchFamily="34" charset="-122"/>
                <a:cs typeface="Roboto" pitchFamily="34" charset="-120"/>
              </a:rPr>
              <a:t>Jupyter</a:t>
            </a:r>
            <a:r>
              <a:rPr lang="en-US" sz="1482" b="1" dirty="0">
                <a:solidFill>
                  <a:schemeClr val="bg1"/>
                </a:solidFill>
                <a:latin typeface="Roboto" pitchFamily="34" charset="0"/>
                <a:ea typeface="Roboto" pitchFamily="34" charset="-122"/>
                <a:cs typeface="Roboto" pitchFamily="34" charset="-120"/>
              </a:rPr>
              <a:t> Notebook or any Python IDE, Nginx or Apache.</a:t>
            </a:r>
            <a:endParaRPr lang="en-US" sz="1482" b="1" dirty="0">
              <a:solidFill>
                <a:schemeClr val="bg1"/>
              </a:solidFill>
            </a:endParaRPr>
          </a:p>
        </p:txBody>
      </p:sp>
      <p:sp>
        <p:nvSpPr>
          <p:cNvPr id="10" name="Shape 6"/>
          <p:cNvSpPr/>
          <p:nvPr/>
        </p:nvSpPr>
        <p:spPr>
          <a:xfrm>
            <a:off x="729079" y="3929922"/>
            <a:ext cx="423267" cy="423267"/>
          </a:xfrm>
          <a:prstGeom prst="roundRect">
            <a:avLst>
              <a:gd name="adj" fmla="val 18672"/>
            </a:avLst>
          </a:prstGeom>
          <a:solidFill>
            <a:srgbClr val="182567"/>
          </a:solidFill>
          <a:ln w="7620">
            <a:solidFill>
              <a:srgbClr val="313E80"/>
            </a:solidFill>
            <a:prstDash val="solid"/>
          </a:ln>
        </p:spPr>
      </p:sp>
      <p:sp>
        <p:nvSpPr>
          <p:cNvPr id="11" name="Text 7"/>
          <p:cNvSpPr/>
          <p:nvPr/>
        </p:nvSpPr>
        <p:spPr>
          <a:xfrm>
            <a:off x="860405" y="4000407"/>
            <a:ext cx="160496" cy="282297"/>
          </a:xfrm>
          <a:prstGeom prst="rect">
            <a:avLst/>
          </a:prstGeom>
          <a:noFill/>
          <a:ln/>
        </p:spPr>
        <p:txBody>
          <a:bodyPr wrap="none" rtlCol="0" anchor="t"/>
          <a:lstStyle/>
          <a:p>
            <a:pPr marL="0" indent="0" algn="ctr">
              <a:lnSpc>
                <a:spcPts val="2222"/>
              </a:lnSpc>
              <a:buNone/>
            </a:pPr>
            <a:r>
              <a:rPr lang="en-US" sz="2222" b="1" dirty="0">
                <a:solidFill>
                  <a:schemeClr val="bg1"/>
                </a:solidFill>
                <a:latin typeface="Roboto" pitchFamily="34" charset="0"/>
                <a:ea typeface="Roboto" pitchFamily="34" charset="-122"/>
                <a:cs typeface="Roboto" pitchFamily="34" charset="-120"/>
              </a:rPr>
              <a:t>2</a:t>
            </a:r>
            <a:endParaRPr lang="en-US" sz="2222" b="1" dirty="0">
              <a:solidFill>
                <a:schemeClr val="bg1"/>
              </a:solidFill>
            </a:endParaRPr>
          </a:p>
        </p:txBody>
      </p:sp>
      <p:sp>
        <p:nvSpPr>
          <p:cNvPr id="12" name="Text 8"/>
          <p:cNvSpPr/>
          <p:nvPr/>
        </p:nvSpPr>
        <p:spPr>
          <a:xfrm>
            <a:off x="1975604" y="3906467"/>
            <a:ext cx="2352080" cy="294084"/>
          </a:xfrm>
          <a:prstGeom prst="rect">
            <a:avLst/>
          </a:prstGeom>
          <a:noFill/>
          <a:ln/>
        </p:spPr>
        <p:txBody>
          <a:bodyPr wrap="none" rtlCol="0" anchor="t"/>
          <a:lstStyle/>
          <a:p>
            <a:pPr marL="0" indent="0" algn="l">
              <a:lnSpc>
                <a:spcPts val="2315"/>
              </a:lnSpc>
              <a:buNone/>
            </a:pPr>
            <a:r>
              <a:rPr lang="en-US" sz="1852" b="1" dirty="0">
                <a:solidFill>
                  <a:schemeClr val="bg1"/>
                </a:solidFill>
              </a:rPr>
              <a:t>Libraries Required:</a:t>
            </a:r>
          </a:p>
        </p:txBody>
      </p:sp>
      <p:sp>
        <p:nvSpPr>
          <p:cNvPr id="13" name="Text 9"/>
          <p:cNvSpPr/>
          <p:nvPr/>
        </p:nvSpPr>
        <p:spPr>
          <a:xfrm>
            <a:off x="1975604" y="4313422"/>
            <a:ext cx="6509861" cy="601980"/>
          </a:xfrm>
          <a:prstGeom prst="rect">
            <a:avLst/>
          </a:prstGeom>
          <a:noFill/>
          <a:ln/>
        </p:spPr>
        <p:txBody>
          <a:bodyPr wrap="square" rtlCol="0" anchor="t"/>
          <a:lstStyle/>
          <a:p>
            <a:pPr marL="0" indent="0" algn="l">
              <a:lnSpc>
                <a:spcPts val="2371"/>
              </a:lnSpc>
              <a:buNone/>
            </a:pPr>
            <a:endParaRPr lang="en-US" sz="1482" b="1" dirty="0">
              <a:solidFill>
                <a:schemeClr val="bg1"/>
              </a:solidFill>
            </a:endParaRPr>
          </a:p>
        </p:txBody>
      </p:sp>
      <p:sp>
        <p:nvSpPr>
          <p:cNvPr id="14" name="Shape 10"/>
          <p:cNvSpPr/>
          <p:nvPr/>
        </p:nvSpPr>
        <p:spPr>
          <a:xfrm>
            <a:off x="739327" y="5897674"/>
            <a:ext cx="423267" cy="423267"/>
          </a:xfrm>
          <a:prstGeom prst="roundRect">
            <a:avLst>
              <a:gd name="adj" fmla="val 18672"/>
            </a:avLst>
          </a:prstGeom>
          <a:solidFill>
            <a:srgbClr val="182567"/>
          </a:solidFill>
          <a:ln w="7620">
            <a:solidFill>
              <a:srgbClr val="313E80"/>
            </a:solidFill>
            <a:prstDash val="solid"/>
          </a:ln>
        </p:spPr>
      </p:sp>
      <p:sp>
        <p:nvSpPr>
          <p:cNvPr id="15" name="Text 11"/>
          <p:cNvSpPr/>
          <p:nvPr/>
        </p:nvSpPr>
        <p:spPr>
          <a:xfrm>
            <a:off x="867406" y="5968158"/>
            <a:ext cx="160496" cy="282297"/>
          </a:xfrm>
          <a:prstGeom prst="rect">
            <a:avLst/>
          </a:prstGeom>
          <a:noFill/>
          <a:ln/>
        </p:spPr>
        <p:txBody>
          <a:bodyPr wrap="none" rtlCol="0" anchor="t"/>
          <a:lstStyle/>
          <a:p>
            <a:pPr marL="0" indent="0" algn="ctr">
              <a:lnSpc>
                <a:spcPts val="2222"/>
              </a:lnSpc>
              <a:buNone/>
            </a:pPr>
            <a:r>
              <a:rPr lang="en-US" sz="2222" b="1" dirty="0">
                <a:solidFill>
                  <a:schemeClr val="bg1"/>
                </a:solidFill>
                <a:latin typeface="Roboto" pitchFamily="34" charset="0"/>
                <a:ea typeface="Roboto" pitchFamily="34" charset="-122"/>
                <a:cs typeface="Roboto" pitchFamily="34" charset="-120"/>
              </a:rPr>
              <a:t>3</a:t>
            </a:r>
            <a:endParaRPr lang="en-US" sz="2222" b="1" dirty="0">
              <a:solidFill>
                <a:schemeClr val="bg1"/>
              </a:solidFill>
            </a:endParaRPr>
          </a:p>
        </p:txBody>
      </p:sp>
      <p:sp>
        <p:nvSpPr>
          <p:cNvPr id="16" name="Text 12"/>
          <p:cNvSpPr/>
          <p:nvPr/>
        </p:nvSpPr>
        <p:spPr>
          <a:xfrm>
            <a:off x="2010505" y="5890354"/>
            <a:ext cx="2352080" cy="294084"/>
          </a:xfrm>
          <a:prstGeom prst="rect">
            <a:avLst/>
          </a:prstGeom>
          <a:noFill/>
          <a:ln/>
        </p:spPr>
        <p:txBody>
          <a:bodyPr wrap="none" rtlCol="0" anchor="t"/>
          <a:lstStyle/>
          <a:p>
            <a:pPr marL="0" indent="0" algn="l">
              <a:lnSpc>
                <a:spcPts val="2315"/>
              </a:lnSpc>
              <a:buNone/>
            </a:pPr>
            <a:r>
              <a:rPr lang="en-US" sz="1852" b="1" dirty="0">
                <a:solidFill>
                  <a:schemeClr val="bg1"/>
                </a:solidFill>
                <a:latin typeface="Roboto" pitchFamily="34" charset="0"/>
                <a:ea typeface="Roboto" pitchFamily="34" charset="-122"/>
                <a:cs typeface="Roboto" pitchFamily="34" charset="-120"/>
              </a:rPr>
              <a:t>Model Selection</a:t>
            </a:r>
            <a:endParaRPr lang="en-US" sz="1852" b="1" dirty="0">
              <a:solidFill>
                <a:schemeClr val="bg1"/>
              </a:solidFill>
            </a:endParaRPr>
          </a:p>
        </p:txBody>
      </p:sp>
      <p:sp>
        <p:nvSpPr>
          <p:cNvPr id="17" name="Text 13"/>
          <p:cNvSpPr/>
          <p:nvPr/>
        </p:nvSpPr>
        <p:spPr>
          <a:xfrm>
            <a:off x="2010505" y="6322821"/>
            <a:ext cx="6509861" cy="902970"/>
          </a:xfrm>
          <a:prstGeom prst="rect">
            <a:avLst/>
          </a:prstGeom>
          <a:noFill/>
          <a:ln/>
        </p:spPr>
        <p:txBody>
          <a:bodyPr wrap="square" rtlCol="0" anchor="t"/>
          <a:lstStyle/>
          <a:p>
            <a:pPr marL="0" indent="0" algn="l">
              <a:lnSpc>
                <a:spcPts val="2371"/>
              </a:lnSpc>
              <a:buNone/>
            </a:pPr>
            <a:r>
              <a:rPr lang="en-US" sz="1482" b="1" dirty="0">
                <a:solidFill>
                  <a:schemeClr val="bg1"/>
                </a:solidFill>
                <a:latin typeface="Roboto" pitchFamily="34" charset="0"/>
                <a:ea typeface="Roboto" pitchFamily="34" charset="-122"/>
                <a:cs typeface="Roboto" pitchFamily="34" charset="-120"/>
              </a:rPr>
              <a:t>Compare various classification algorithms, including Logistic Regression, Support Vector Machines (SVM), and Random Forest, to identify the most suitable model.</a:t>
            </a:r>
            <a:endParaRPr lang="en-US" sz="1482" b="1" dirty="0">
              <a:solidFill>
                <a:schemeClr val="bg1"/>
              </a:solidFill>
            </a:endParaRPr>
          </a:p>
        </p:txBody>
      </p:sp>
      <p:sp>
        <p:nvSpPr>
          <p:cNvPr id="21" name="TextBox 20">
            <a:extLst>
              <a:ext uri="{FF2B5EF4-FFF2-40B4-BE49-F238E27FC236}">
                <a16:creationId xmlns:a16="http://schemas.microsoft.com/office/drawing/2014/main" id="{E3BC649A-3239-E8FE-7F9F-F054EF91D81C}"/>
              </a:ext>
            </a:extLst>
          </p:cNvPr>
          <p:cNvSpPr txBox="1"/>
          <p:nvPr/>
        </p:nvSpPr>
        <p:spPr>
          <a:xfrm>
            <a:off x="1975604" y="4381924"/>
            <a:ext cx="6648632" cy="923330"/>
          </a:xfrm>
          <a:prstGeom prst="rect">
            <a:avLst/>
          </a:prstGeom>
          <a:noFill/>
        </p:spPr>
        <p:txBody>
          <a:bodyPr wrap="square">
            <a:spAutoFit/>
          </a:bodyPr>
          <a:lstStyle/>
          <a:p>
            <a:r>
              <a:rPr lang="en-IN" dirty="0">
                <a:solidFill>
                  <a:schemeClr val="bg1"/>
                </a:solidFill>
              </a:rPr>
              <a:t>Data Processing: pandas, </a:t>
            </a:r>
            <a:r>
              <a:rPr lang="en-IN" dirty="0" err="1">
                <a:solidFill>
                  <a:schemeClr val="bg1"/>
                </a:solidFill>
              </a:rPr>
              <a:t>numpyVisualization</a:t>
            </a:r>
            <a:r>
              <a:rPr lang="en-IN" dirty="0">
                <a:solidFill>
                  <a:schemeClr val="bg1"/>
                </a:solidFill>
              </a:rPr>
              <a:t>: matplotlib, seaborn</a:t>
            </a:r>
          </a:p>
          <a:p>
            <a:r>
              <a:rPr lang="en-IN" dirty="0">
                <a:solidFill>
                  <a:schemeClr val="bg1"/>
                </a:solidFill>
              </a:rPr>
              <a:t>Machine Learning: scikit-learn, </a:t>
            </a:r>
            <a:r>
              <a:rPr lang="en-IN" dirty="0" err="1">
                <a:solidFill>
                  <a:schemeClr val="bg1"/>
                </a:solidFill>
              </a:rPr>
              <a:t>statsmodels</a:t>
            </a:r>
            <a:r>
              <a:rPr lang="en-IN" dirty="0">
                <a:solidFill>
                  <a:schemeClr val="bg1"/>
                </a:solidFill>
              </a:rPr>
              <a:t>, </a:t>
            </a:r>
            <a:r>
              <a:rPr lang="en-IN" dirty="0" err="1">
                <a:solidFill>
                  <a:schemeClr val="bg1"/>
                </a:solidFill>
              </a:rPr>
              <a:t>tensorflow</a:t>
            </a:r>
            <a:r>
              <a:rPr lang="en-IN" dirty="0">
                <a:solidFill>
                  <a:schemeClr val="bg1"/>
                </a:solidFill>
              </a:rPr>
              <a:t> / </a:t>
            </a:r>
            <a:r>
              <a:rPr lang="en-IN" dirty="0" err="1">
                <a:solidFill>
                  <a:schemeClr val="bg1"/>
                </a:solidFill>
              </a:rPr>
              <a:t>keras</a:t>
            </a:r>
            <a:endParaRPr lang="en-IN" dirty="0">
              <a:solidFill>
                <a:schemeClr val="bg1"/>
              </a:solidFill>
            </a:endParaRPr>
          </a:p>
          <a:p>
            <a:r>
              <a:rPr lang="en-IN" dirty="0">
                <a:solidFill>
                  <a:schemeClr val="bg1"/>
                </a:solidFill>
              </a:rPr>
              <a:t>Real-Time Data: requests, beautifulsoup4Deployment: flask or </a:t>
            </a:r>
            <a:r>
              <a:rPr lang="en-IN" dirty="0" err="1">
                <a:solidFill>
                  <a:schemeClr val="bg1"/>
                </a:solidFill>
              </a:rPr>
              <a:t>django</a:t>
            </a:r>
            <a:endParaRPr lang="en-IN"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14630400" cy="1015999"/>
          </a:xfrm>
          <a:prstGeom prst="rect">
            <a:avLst/>
          </a:prstGeom>
        </p:spPr>
      </p:pic>
      <p:sp>
        <p:nvSpPr>
          <p:cNvPr id="5" name="Text 1"/>
          <p:cNvSpPr/>
          <p:nvPr/>
        </p:nvSpPr>
        <p:spPr>
          <a:xfrm>
            <a:off x="3810949" y="122237"/>
            <a:ext cx="7378785" cy="771525"/>
          </a:xfrm>
          <a:prstGeom prst="rect">
            <a:avLst/>
          </a:prstGeom>
          <a:noFill/>
          <a:ln/>
        </p:spPr>
        <p:txBody>
          <a:bodyPr wrap="none" rtlCol="0" anchor="t"/>
          <a:lstStyle/>
          <a:p>
            <a:pPr marL="0" indent="0">
              <a:lnSpc>
                <a:spcPts val="6075"/>
              </a:lnSpc>
              <a:buNone/>
            </a:pPr>
            <a:r>
              <a:rPr lang="en-US" sz="4860" b="1" dirty="0">
                <a:solidFill>
                  <a:schemeClr val="bg1"/>
                </a:solidFill>
                <a:highlight>
                  <a:srgbClr val="000000"/>
                </a:highlight>
                <a:latin typeface="Roboto" pitchFamily="34" charset="0"/>
                <a:ea typeface="Roboto" pitchFamily="34" charset="-122"/>
                <a:cs typeface="Roboto" pitchFamily="34" charset="-120"/>
              </a:rPr>
              <a:t>Algorithm &amp; Deployment</a:t>
            </a:r>
            <a:endParaRPr lang="en-US" sz="4860" b="1" dirty="0">
              <a:solidFill>
                <a:schemeClr val="bg1"/>
              </a:solidFill>
              <a:highlight>
                <a:srgbClr val="000000"/>
              </a:highlight>
            </a:endParaRPr>
          </a:p>
        </p:txBody>
      </p:sp>
      <p:sp>
        <p:nvSpPr>
          <p:cNvPr id="14" name="TextBox 13">
            <a:extLst>
              <a:ext uri="{FF2B5EF4-FFF2-40B4-BE49-F238E27FC236}">
                <a16:creationId xmlns:a16="http://schemas.microsoft.com/office/drawing/2014/main" id="{4C778C22-1D58-8AD8-1B32-A5717420F60E}"/>
              </a:ext>
            </a:extLst>
          </p:cNvPr>
          <p:cNvSpPr txBox="1"/>
          <p:nvPr/>
        </p:nvSpPr>
        <p:spPr>
          <a:xfrm>
            <a:off x="703943" y="1118520"/>
            <a:ext cx="13222514" cy="6863417"/>
          </a:xfrm>
          <a:prstGeom prst="rect">
            <a:avLst/>
          </a:prstGeom>
          <a:noFill/>
        </p:spPr>
        <p:txBody>
          <a:bodyPr wrap="square">
            <a:spAutoFit/>
          </a:bodyPr>
          <a:lstStyle/>
          <a:p>
            <a:r>
              <a:rPr lang="en-US" sz="2000" b="1" dirty="0">
                <a:solidFill>
                  <a:schemeClr val="bg1"/>
                </a:solidFill>
              </a:rPr>
              <a:t>Algorithm Selection:</a:t>
            </a:r>
          </a:p>
          <a:p>
            <a:br>
              <a:rPr lang="en-US" sz="2000" dirty="0">
                <a:solidFill>
                  <a:schemeClr val="bg1"/>
                </a:solidFill>
              </a:rPr>
            </a:br>
            <a:r>
              <a:rPr lang="en-US" sz="2000" dirty="0">
                <a:solidFill>
                  <a:schemeClr val="bg1"/>
                </a:solidFill>
              </a:rPr>
              <a:t>Chosen Algorithm: We selected a time-series forecasting model, specifically LSTM (Long Short-Term Memory), due to its effectiveness in capturing temporal dependencies and patterns in sequential data.</a:t>
            </a:r>
          </a:p>
          <a:p>
            <a:endParaRPr lang="en-US" sz="2000" dirty="0">
              <a:solidFill>
                <a:schemeClr val="bg1"/>
              </a:solidFill>
            </a:endParaRPr>
          </a:p>
          <a:p>
            <a:r>
              <a:rPr lang="en-US" sz="2000" b="1" dirty="0">
                <a:solidFill>
                  <a:schemeClr val="bg1"/>
                </a:solidFill>
              </a:rPr>
              <a:t>Data Input:</a:t>
            </a:r>
            <a:br>
              <a:rPr lang="en-US" sz="2000" dirty="0">
                <a:solidFill>
                  <a:schemeClr val="bg1"/>
                </a:solidFill>
              </a:rPr>
            </a:br>
            <a:r>
              <a:rPr lang="en-US" sz="2000" dirty="0">
                <a:solidFill>
                  <a:schemeClr val="bg1"/>
                </a:solidFill>
              </a:rPr>
              <a:t>The algorithm uses historical bike rental data, weather conditions, day of the week, holidays, and special events to make accurate predictions.</a:t>
            </a:r>
          </a:p>
          <a:p>
            <a:endParaRPr lang="en-US" sz="2000" dirty="0">
              <a:solidFill>
                <a:schemeClr val="bg1"/>
              </a:solidFill>
            </a:endParaRPr>
          </a:p>
          <a:p>
            <a:r>
              <a:rPr lang="en-US" sz="2000" b="1" dirty="0">
                <a:solidFill>
                  <a:schemeClr val="bg1"/>
                </a:solidFill>
              </a:rPr>
              <a:t>Training Process:</a:t>
            </a:r>
            <a:br>
              <a:rPr lang="en-US" sz="2000" dirty="0">
                <a:solidFill>
                  <a:schemeClr val="bg1"/>
                </a:solidFill>
              </a:rPr>
            </a:br>
            <a:r>
              <a:rPr lang="en-US" sz="2000" dirty="0">
                <a:solidFill>
                  <a:schemeClr val="bg1"/>
                </a:solidFill>
              </a:rPr>
              <a:t>The algorithm is trained using historical data collected over the past two years, employing cross-validation and hyperparameter tuning to optimize performance.</a:t>
            </a:r>
          </a:p>
          <a:p>
            <a:endParaRPr lang="en-US" sz="2000" dirty="0">
              <a:solidFill>
                <a:schemeClr val="bg1"/>
              </a:solidFill>
            </a:endParaRPr>
          </a:p>
          <a:p>
            <a:r>
              <a:rPr lang="en-US" sz="2000" b="1" dirty="0">
                <a:solidFill>
                  <a:schemeClr val="bg1"/>
                </a:solidFill>
              </a:rPr>
              <a:t>Prediction Process:</a:t>
            </a:r>
            <a:br>
              <a:rPr lang="en-US" sz="2000" dirty="0">
                <a:solidFill>
                  <a:schemeClr val="bg1"/>
                </a:solidFill>
              </a:rPr>
            </a:br>
            <a:r>
              <a:rPr lang="en-US" sz="2000" dirty="0">
                <a:solidFill>
                  <a:schemeClr val="bg1"/>
                </a:solidFill>
              </a:rPr>
              <a:t>The trained LSTM model predicts future bike counts by analyzing historical patterns and real-time data inputs, such as current weather conditions and ongoing events.</a:t>
            </a:r>
          </a:p>
          <a:p>
            <a:endParaRPr lang="en-US" sz="2000" dirty="0">
              <a:solidFill>
                <a:schemeClr val="bg1"/>
              </a:solidFill>
            </a:endParaRPr>
          </a:p>
          <a:p>
            <a:r>
              <a:rPr lang="en-US" sz="2000" b="1" dirty="0">
                <a:solidFill>
                  <a:schemeClr val="bg1"/>
                </a:solidFill>
              </a:rPr>
              <a:t>Deployment:</a:t>
            </a:r>
            <a:br>
              <a:rPr lang="en-US" sz="2000" dirty="0">
                <a:solidFill>
                  <a:schemeClr val="bg1"/>
                </a:solidFill>
              </a:rPr>
            </a:br>
            <a:r>
              <a:rPr lang="en-US" sz="2000" dirty="0">
                <a:solidFill>
                  <a:schemeClr val="bg1"/>
                </a:solidFill>
              </a:rPr>
              <a:t>User Interface: We developed a user-friendly web application displaying real-time predictions for bike counts at different hours.</a:t>
            </a:r>
            <a:br>
              <a:rPr lang="en-US" sz="2000" dirty="0">
                <a:solidFill>
                  <a:schemeClr val="bg1"/>
                </a:solidFill>
              </a:rPr>
            </a:br>
            <a:r>
              <a:rPr lang="en-US" sz="2000" dirty="0">
                <a:solidFill>
                  <a:schemeClr val="bg1"/>
                </a:solidFill>
              </a:rPr>
              <a:t>Scalable Platform: The solution is deployed on a scalable and reliable platform, with backend infrastructure hosted on AWS to ensure low response times and high availability.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1572339"/>
            <a:ext cx="6172200" cy="771525"/>
          </a:xfrm>
          <a:prstGeom prst="rect">
            <a:avLst/>
          </a:prstGeom>
          <a:noFill/>
          <a:ln/>
        </p:spPr>
        <p:txBody>
          <a:bodyPr wrap="none" rtlCol="0" anchor="t"/>
          <a:lstStyle/>
          <a:p>
            <a:pPr marL="0" indent="0">
              <a:lnSpc>
                <a:spcPts val="6075"/>
              </a:lnSpc>
              <a:buNone/>
            </a:pPr>
            <a:r>
              <a:rPr lang="en-US" sz="4860" b="1" dirty="0">
                <a:solidFill>
                  <a:schemeClr val="bg1"/>
                </a:solidFill>
                <a:latin typeface="Roboto" pitchFamily="34" charset="0"/>
                <a:ea typeface="Roboto" pitchFamily="34" charset="-122"/>
                <a:cs typeface="Roboto" pitchFamily="34" charset="-120"/>
              </a:rPr>
              <a:t>Result</a:t>
            </a:r>
            <a:endParaRPr lang="en-US" sz="4860" b="1" dirty="0">
              <a:solidFill>
                <a:schemeClr val="bg1"/>
              </a:solidFill>
            </a:endParaRPr>
          </a:p>
        </p:txBody>
      </p:sp>
      <p:sp>
        <p:nvSpPr>
          <p:cNvPr id="6" name="Shape 2"/>
          <p:cNvSpPr/>
          <p:nvPr/>
        </p:nvSpPr>
        <p:spPr>
          <a:xfrm>
            <a:off x="864037" y="2714148"/>
            <a:ext cx="7415927" cy="2195751"/>
          </a:xfrm>
          <a:prstGeom prst="roundRect">
            <a:avLst>
              <a:gd name="adj" fmla="val 5611"/>
            </a:avLst>
          </a:prstGeom>
          <a:solidFill>
            <a:srgbClr val="182567"/>
          </a:solidFill>
          <a:ln w="15240">
            <a:solidFill>
              <a:srgbClr val="313E80"/>
            </a:solidFill>
            <a:prstDash val="solid"/>
          </a:ln>
        </p:spPr>
      </p:sp>
      <p:sp>
        <p:nvSpPr>
          <p:cNvPr id="7" name="Text 3"/>
          <p:cNvSpPr/>
          <p:nvPr/>
        </p:nvSpPr>
        <p:spPr>
          <a:xfrm>
            <a:off x="1126093" y="2976205"/>
            <a:ext cx="3086100" cy="385763"/>
          </a:xfrm>
          <a:prstGeom prst="rect">
            <a:avLst/>
          </a:prstGeom>
          <a:noFill/>
          <a:ln/>
        </p:spPr>
        <p:txBody>
          <a:bodyPr wrap="none" rtlCol="0" anchor="t"/>
          <a:lstStyle/>
          <a:p>
            <a:pPr marL="0" indent="0">
              <a:lnSpc>
                <a:spcPts val="3038"/>
              </a:lnSpc>
              <a:buNone/>
            </a:pPr>
            <a:r>
              <a:rPr lang="en-US" sz="2430" b="1" dirty="0">
                <a:solidFill>
                  <a:schemeClr val="bg1"/>
                </a:solidFill>
                <a:latin typeface="Roboto" pitchFamily="34" charset="0"/>
                <a:ea typeface="Roboto" pitchFamily="34" charset="-122"/>
                <a:cs typeface="Roboto" pitchFamily="34" charset="-120"/>
              </a:rPr>
              <a:t>Model Performance</a:t>
            </a:r>
            <a:endParaRPr lang="en-US" sz="2430" b="1" dirty="0">
              <a:solidFill>
                <a:schemeClr val="bg1"/>
              </a:solidFill>
            </a:endParaRPr>
          </a:p>
        </p:txBody>
      </p:sp>
      <p:sp>
        <p:nvSpPr>
          <p:cNvPr id="8" name="Text 4"/>
          <p:cNvSpPr/>
          <p:nvPr/>
        </p:nvSpPr>
        <p:spPr>
          <a:xfrm>
            <a:off x="1126093" y="3510082"/>
            <a:ext cx="6891814" cy="790099"/>
          </a:xfrm>
          <a:prstGeom prst="rect">
            <a:avLst/>
          </a:prstGeom>
          <a:noFill/>
          <a:ln/>
        </p:spPr>
        <p:txBody>
          <a:bodyPr wrap="square" rtlCol="0" anchor="t"/>
          <a:lstStyle/>
          <a:p>
            <a:pPr marL="0" indent="0">
              <a:lnSpc>
                <a:spcPts val="3110"/>
              </a:lnSpc>
              <a:buNone/>
            </a:pPr>
            <a:r>
              <a:rPr lang="en-US" sz="1944" b="1" dirty="0">
                <a:solidFill>
                  <a:schemeClr val="bg1"/>
                </a:solidFill>
                <a:latin typeface="Roboto" pitchFamily="34" charset="0"/>
                <a:ea typeface="Roboto" pitchFamily="34" charset="-122"/>
                <a:cs typeface="Roboto" pitchFamily="34" charset="-120"/>
              </a:rPr>
              <a:t>Achieved an accuracy of 95% with the Random Forest model, along with strong precision, recall, and F1-score metrics.</a:t>
            </a:r>
            <a:endParaRPr lang="en-US" sz="1944" b="1" dirty="0">
              <a:solidFill>
                <a:schemeClr val="bg1"/>
              </a:solidFill>
            </a:endParaRPr>
          </a:p>
        </p:txBody>
      </p:sp>
      <p:sp>
        <p:nvSpPr>
          <p:cNvPr id="9" name="Shape 5"/>
          <p:cNvSpPr/>
          <p:nvPr/>
        </p:nvSpPr>
        <p:spPr>
          <a:xfrm>
            <a:off x="874016" y="5398317"/>
            <a:ext cx="7415927" cy="1848088"/>
          </a:xfrm>
          <a:prstGeom prst="roundRect">
            <a:avLst>
              <a:gd name="adj" fmla="val 5611"/>
            </a:avLst>
          </a:prstGeom>
          <a:solidFill>
            <a:srgbClr val="182567"/>
          </a:solidFill>
          <a:ln w="15240">
            <a:solidFill>
              <a:srgbClr val="313E80"/>
            </a:solidFill>
            <a:prstDash val="solid"/>
          </a:ln>
        </p:spPr>
      </p:sp>
      <p:sp>
        <p:nvSpPr>
          <p:cNvPr id="10" name="Text 6"/>
          <p:cNvSpPr/>
          <p:nvPr/>
        </p:nvSpPr>
        <p:spPr>
          <a:xfrm>
            <a:off x="1126093" y="5575363"/>
            <a:ext cx="3086100" cy="385763"/>
          </a:xfrm>
          <a:prstGeom prst="rect">
            <a:avLst/>
          </a:prstGeom>
          <a:noFill/>
          <a:ln/>
        </p:spPr>
        <p:txBody>
          <a:bodyPr wrap="none" rtlCol="0" anchor="t"/>
          <a:lstStyle/>
          <a:p>
            <a:pPr marL="0" indent="0">
              <a:lnSpc>
                <a:spcPts val="3038"/>
              </a:lnSpc>
              <a:buNone/>
            </a:pPr>
            <a:r>
              <a:rPr lang="en-US" sz="2430" b="1" dirty="0">
                <a:solidFill>
                  <a:schemeClr val="bg1"/>
                </a:solidFill>
                <a:latin typeface="Roboto" pitchFamily="34" charset="0"/>
                <a:ea typeface="Roboto" pitchFamily="34" charset="-122"/>
                <a:cs typeface="Roboto" pitchFamily="34" charset="-120"/>
              </a:rPr>
              <a:t>Visuals</a:t>
            </a:r>
            <a:endParaRPr lang="en-US" sz="2430" b="1" dirty="0">
              <a:solidFill>
                <a:schemeClr val="bg1"/>
              </a:solidFill>
            </a:endParaRPr>
          </a:p>
        </p:txBody>
      </p:sp>
      <p:sp>
        <p:nvSpPr>
          <p:cNvPr id="11" name="Text 7"/>
          <p:cNvSpPr/>
          <p:nvPr/>
        </p:nvSpPr>
        <p:spPr>
          <a:xfrm>
            <a:off x="1126093" y="6138172"/>
            <a:ext cx="6891814" cy="790099"/>
          </a:xfrm>
          <a:prstGeom prst="rect">
            <a:avLst/>
          </a:prstGeom>
          <a:noFill/>
          <a:ln/>
        </p:spPr>
        <p:txBody>
          <a:bodyPr wrap="square" rtlCol="0" anchor="t"/>
          <a:lstStyle/>
          <a:p>
            <a:pPr marL="0" indent="0">
              <a:lnSpc>
                <a:spcPts val="3110"/>
              </a:lnSpc>
              <a:buNone/>
            </a:pPr>
            <a:r>
              <a:rPr lang="en-US" sz="1944" b="1" dirty="0">
                <a:solidFill>
                  <a:schemeClr val="bg1"/>
                </a:solidFill>
                <a:latin typeface="Roboto" pitchFamily="34" charset="0"/>
                <a:ea typeface="Roboto" pitchFamily="34" charset="-122"/>
                <a:cs typeface="Roboto" pitchFamily="34" charset="-120"/>
              </a:rPr>
              <a:t>Presented model performance through visuals such as confusion matrices, ROC curves, and classification reports.</a:t>
            </a:r>
            <a:endParaRPr lang="en-US" sz="1944" b="1"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9" name="Picture 8">
            <a:extLst>
              <a:ext uri="{FF2B5EF4-FFF2-40B4-BE49-F238E27FC236}">
                <a16:creationId xmlns:a16="http://schemas.microsoft.com/office/drawing/2014/main" id="{66C65AAE-59D4-F02C-F80A-4D590AAA22E1}"/>
              </a:ext>
            </a:extLst>
          </p:cNvPr>
          <p:cNvPicPr>
            <a:picLocks noChangeAspect="1"/>
          </p:cNvPicPr>
          <p:nvPr/>
        </p:nvPicPr>
        <p:blipFill>
          <a:blip r:embed="rId5"/>
          <a:stretch>
            <a:fillRect/>
          </a:stretch>
        </p:blipFill>
        <p:spPr>
          <a:xfrm>
            <a:off x="360980" y="474840"/>
            <a:ext cx="7811590" cy="2279935"/>
          </a:xfrm>
          <a:prstGeom prst="rect">
            <a:avLst/>
          </a:prstGeom>
        </p:spPr>
      </p:pic>
      <p:pic>
        <p:nvPicPr>
          <p:cNvPr id="11" name="Picture 10">
            <a:extLst>
              <a:ext uri="{FF2B5EF4-FFF2-40B4-BE49-F238E27FC236}">
                <a16:creationId xmlns:a16="http://schemas.microsoft.com/office/drawing/2014/main" id="{4839B644-1A14-1293-2380-3309A465E7C8}"/>
              </a:ext>
            </a:extLst>
          </p:cNvPr>
          <p:cNvPicPr>
            <a:picLocks noChangeAspect="1"/>
          </p:cNvPicPr>
          <p:nvPr/>
        </p:nvPicPr>
        <p:blipFill>
          <a:blip r:embed="rId6"/>
          <a:stretch>
            <a:fillRect/>
          </a:stretch>
        </p:blipFill>
        <p:spPr>
          <a:xfrm>
            <a:off x="360980" y="2997841"/>
            <a:ext cx="7811590" cy="4401164"/>
          </a:xfrm>
          <a:prstGeom prst="rect">
            <a:avLst/>
          </a:prstGeom>
        </p:spPr>
      </p:pic>
      <p:pic>
        <p:nvPicPr>
          <p:cNvPr id="13" name="Picture 12">
            <a:extLst>
              <a:ext uri="{FF2B5EF4-FFF2-40B4-BE49-F238E27FC236}">
                <a16:creationId xmlns:a16="http://schemas.microsoft.com/office/drawing/2014/main" id="{929FD034-AA45-56C8-1591-02E025E8F319}"/>
              </a:ext>
            </a:extLst>
          </p:cNvPr>
          <p:cNvPicPr>
            <a:picLocks noChangeAspect="1"/>
          </p:cNvPicPr>
          <p:nvPr/>
        </p:nvPicPr>
        <p:blipFill>
          <a:blip r:embed="rId7"/>
          <a:stretch>
            <a:fillRect/>
          </a:stretch>
        </p:blipFill>
        <p:spPr>
          <a:xfrm>
            <a:off x="8533550" y="1040523"/>
            <a:ext cx="5845215" cy="5672793"/>
          </a:xfrm>
          <a:prstGeom prst="rect">
            <a:avLst/>
          </a:prstGeom>
        </p:spPr>
      </p:pic>
    </p:spTree>
    <p:extLst>
      <p:ext uri="{BB962C8B-B14F-4D97-AF65-F5344CB8AC3E}">
        <p14:creationId xmlns:p14="http://schemas.microsoft.com/office/powerpoint/2010/main" val="6396653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TotalTime>
  <Words>660</Words>
  <Application>Microsoft Office PowerPoint</Application>
  <PresentationFormat>Custom</PresentationFormat>
  <Paragraphs>113</Paragraphs>
  <Slides>15</Slides>
  <Notes>15</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Ashlin Divya</cp:lastModifiedBy>
  <cp:revision>5</cp:revision>
  <dcterms:created xsi:type="dcterms:W3CDTF">2024-07-30T12:44:07Z</dcterms:created>
  <dcterms:modified xsi:type="dcterms:W3CDTF">2024-07-31T08:40:53Z</dcterms:modified>
</cp:coreProperties>
</file>